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3" r:id="rId2"/>
  </p:sldMasterIdLst>
  <p:notesMasterIdLst>
    <p:notesMasterId r:id="rId40"/>
  </p:notesMasterIdLst>
  <p:sldIdLst>
    <p:sldId id="256" r:id="rId3"/>
    <p:sldId id="1714" r:id="rId4"/>
    <p:sldId id="1691" r:id="rId5"/>
    <p:sldId id="258" r:id="rId6"/>
    <p:sldId id="1702" r:id="rId7"/>
    <p:sldId id="1696" r:id="rId8"/>
    <p:sldId id="1695" r:id="rId9"/>
    <p:sldId id="1715" r:id="rId10"/>
    <p:sldId id="1716" r:id="rId11"/>
    <p:sldId id="1740" r:id="rId12"/>
    <p:sldId id="1717" r:id="rId13"/>
    <p:sldId id="1718" r:id="rId14"/>
    <p:sldId id="1705" r:id="rId15"/>
    <p:sldId id="1719" r:id="rId16"/>
    <p:sldId id="1732" r:id="rId17"/>
    <p:sldId id="1722" r:id="rId18"/>
    <p:sldId id="1729" r:id="rId19"/>
    <p:sldId id="1731" r:id="rId20"/>
    <p:sldId id="1687" r:id="rId21"/>
    <p:sldId id="1734" r:id="rId22"/>
    <p:sldId id="1721" r:id="rId23"/>
    <p:sldId id="1741" r:id="rId24"/>
    <p:sldId id="1723" r:id="rId25"/>
    <p:sldId id="1742" r:id="rId26"/>
    <p:sldId id="1724" r:id="rId27"/>
    <p:sldId id="1697" r:id="rId28"/>
    <p:sldId id="1725" r:id="rId29"/>
    <p:sldId id="1726" r:id="rId30"/>
    <p:sldId id="1727" r:id="rId31"/>
    <p:sldId id="1694" r:id="rId32"/>
    <p:sldId id="1735" r:id="rId33"/>
    <p:sldId id="1692" r:id="rId34"/>
    <p:sldId id="1736" r:id="rId35"/>
    <p:sldId id="1730" r:id="rId36"/>
    <p:sldId id="1728" r:id="rId37"/>
    <p:sldId id="1745" r:id="rId38"/>
    <p:sldId id="261" r:id="rId39"/>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931"/>
    <a:srgbClr val="E2C0A6"/>
    <a:srgbClr val="A57A69"/>
    <a:srgbClr val="CED5D4"/>
    <a:srgbClr val="4F5355"/>
    <a:srgbClr val="697073"/>
    <a:srgbClr val="FE9D30"/>
    <a:srgbClr val="D1A61B"/>
    <a:srgbClr val="B8A489"/>
    <a:srgbClr val="CFA2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32" autoAdjust="0"/>
    <p:restoredTop sz="94660"/>
  </p:normalViewPr>
  <p:slideViewPr>
    <p:cSldViewPr snapToGrid="0">
      <p:cViewPr varScale="1">
        <p:scale>
          <a:sx n="87" d="100"/>
          <a:sy n="87" d="100"/>
        </p:scale>
        <p:origin x="-437" y="-82"/>
      </p:cViewPr>
      <p:guideLst>
        <p:guide orient="horz" pos="2160"/>
        <p:guide pos="3840"/>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1111111111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11112222222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30"/>
      <c:rotY val="0"/>
      <c:rAngAx val="0"/>
      <c:perspective val="30"/>
    </c:view3D>
    <c:floor>
      <c:thickness val="0"/>
    </c:floor>
    <c:sideWall>
      <c:thickness val="0"/>
    </c:sideWall>
    <c:backWall>
      <c:thickness val="0"/>
    </c:backWall>
    <c:plotArea>
      <c:layout/>
      <c:pie3DChart>
        <c:varyColors val="1"/>
        <c:dLbls>
          <c:showLegendKey val="0"/>
          <c:showVal val="0"/>
          <c:showCatName val="0"/>
          <c:showSerName val="0"/>
          <c:showPercent val="0"/>
          <c:showBubbleSize val="0"/>
          <c:showLeaderLines val="1"/>
        </c:dLbls>
      </c:pie3DChart>
    </c:plotArea>
    <c:legend>
      <c:legendPos val="r"/>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view3D>
      <c:rotX val="30"/>
      <c:rotY val="0"/>
      <c:rAngAx val="0"/>
      <c:perspective val="30"/>
    </c:view3D>
    <c:floor>
      <c:thickness val="0"/>
    </c:floor>
    <c:sideWall>
      <c:thickness val="0"/>
    </c:sideWall>
    <c:backWall>
      <c:thickness val="0"/>
    </c:backWall>
    <c:plotArea>
      <c:layout/>
      <c:pie3DChart>
        <c:varyColors val="1"/>
        <c:ser>
          <c:idx val="0"/>
          <c:order val="0"/>
          <c:tx>
            <c:strRef>
              <c:f>Sheet1!$B$1</c:f>
              <c:strCache>
                <c:ptCount val="1"/>
                <c:pt idx="0">
                  <c:v>软件维护占比</c:v>
                </c:pt>
              </c:strCache>
            </c:strRef>
          </c:tx>
          <c:dLbls>
            <c:showLegendKey val="0"/>
            <c:showVal val="1"/>
            <c:showCatName val="0"/>
            <c:showSerName val="0"/>
            <c:showPercent val="0"/>
            <c:showBubbleSize val="0"/>
            <c:showLeaderLines val="1"/>
          </c:dLbls>
          <c:cat>
            <c:strRef>
              <c:f>Sheet1!$A$2:$A$5</c:f>
              <c:strCache>
                <c:ptCount val="4"/>
                <c:pt idx="0">
                  <c:v>完善性维护</c:v>
                </c:pt>
                <c:pt idx="1">
                  <c:v>改正性维护</c:v>
                </c:pt>
                <c:pt idx="2">
                  <c:v>适应性维护</c:v>
                </c:pt>
                <c:pt idx="3">
                  <c:v>其他维护</c:v>
                </c:pt>
              </c:strCache>
            </c:strRef>
          </c:cat>
          <c:val>
            <c:numRef>
              <c:f>Sheet1!$B$2:$B$5</c:f>
              <c:numCache>
                <c:formatCode>General</c:formatCode>
                <c:ptCount val="4"/>
                <c:pt idx="0">
                  <c:v>55</c:v>
                </c:pt>
                <c:pt idx="1">
                  <c:v>20</c:v>
                </c:pt>
                <c:pt idx="2">
                  <c:v>20</c:v>
                </c:pt>
                <c:pt idx="3">
                  <c:v>5</c:v>
                </c:pt>
              </c:numCache>
            </c:numRef>
          </c:val>
        </c:ser>
        <c:dLbls>
          <c:showLegendKey val="0"/>
          <c:showVal val="0"/>
          <c:showCatName val="0"/>
          <c:showSerName val="0"/>
          <c:showPercent val="0"/>
          <c:showBubbleSize val="0"/>
          <c:showLeaderLines val="1"/>
        </c:dLbls>
      </c:pie3DChart>
    </c:plotArea>
    <c:legend>
      <c:legendPos val="r"/>
      <c:layout/>
      <c:overlay val="0"/>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AD45DB-4C1C-4CFC-A206-84ECEF943802}" type="datetimeFigureOut">
              <a:rPr lang="zh-CN" altLang="en-US" smtClean="0"/>
              <a:t>2019/5/14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BABC2-6772-4727-AFE1-F6A682502CA6}" type="slidenum">
              <a:rPr lang="zh-CN" altLang="en-US" smtClean="0"/>
              <a:t>‹#›</a:t>
            </a:fld>
            <a:endParaRPr lang="zh-CN" altLang="en-US"/>
          </a:p>
        </p:txBody>
      </p:sp>
    </p:spTree>
    <p:extLst>
      <p:ext uri="{BB962C8B-B14F-4D97-AF65-F5344CB8AC3E}">
        <p14:creationId xmlns:p14="http://schemas.microsoft.com/office/powerpoint/2010/main" val="663628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0.jpeg"/><Relationship Id="rId5" Type="http://schemas.openxmlformats.org/officeDocument/2006/relationships/image" Target="../media/image9.jpe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g"/><Relationship Id="rId1" Type="http://schemas.openxmlformats.org/officeDocument/2006/relationships/slideMaster" Target="../slideMasters/slideMaster2.xml"/><Relationship Id="rId6" Type="http://schemas.openxmlformats.org/officeDocument/2006/relationships/image" Target="../media/image8.jpg"/><Relationship Id="rId5" Type="http://schemas.microsoft.com/office/2007/relationships/hdphoto" Target="../media/hdphoto1.wdp"/><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Ref idx="1001">
        <a:schemeClr val="bg1"/>
      </p:bgRef>
    </p:bg>
    <p:spTree>
      <p:nvGrpSpPr>
        <p:cNvPr id="1" name=""/>
        <p:cNvGrpSpPr/>
        <p:nvPr/>
      </p:nvGrpSpPr>
      <p:grpSpPr>
        <a:xfrm>
          <a:off x="0" y="0"/>
          <a:ext cx="0" cy="0"/>
          <a:chOff x="0" y="0"/>
          <a:chExt cx="0" cy="0"/>
        </a:xfrm>
      </p:grpSpPr>
      <p:sp>
        <p:nvSpPr>
          <p:cNvPr id="320" name="图片占位符 319">
            <a:extLst>
              <a:ext uri="{FF2B5EF4-FFF2-40B4-BE49-F238E27FC236}">
                <a16:creationId xmlns:a16="http://schemas.microsoft.com/office/drawing/2014/main" xmlns="" id="{4D53642E-86A6-4279-B3D1-ACD7F623C4EB}"/>
              </a:ext>
            </a:extLst>
          </p:cNvPr>
          <p:cNvSpPr>
            <a:spLocks noGrp="1"/>
          </p:cNvSpPr>
          <p:nvPr>
            <p:ph type="pic" sz="quarter" idx="10"/>
          </p:nvPr>
        </p:nvSpPr>
        <p:spPr>
          <a:xfrm>
            <a:off x="1" y="1"/>
            <a:ext cx="10895637" cy="5189229"/>
          </a:xfrm>
          <a:custGeom>
            <a:avLst/>
            <a:gdLst>
              <a:gd name="connsiteX0" fmla="*/ 607241 w 10895637"/>
              <a:gd name="connsiteY0" fmla="*/ 3408786 h 5189229"/>
              <a:gd name="connsiteX1" fmla="*/ 1497462 w 10895637"/>
              <a:gd name="connsiteY1" fmla="*/ 4299007 h 5189229"/>
              <a:gd name="connsiteX2" fmla="*/ 607242 w 10895637"/>
              <a:gd name="connsiteY2" fmla="*/ 5189229 h 5189229"/>
              <a:gd name="connsiteX3" fmla="*/ 0 w 10895637"/>
              <a:gd name="connsiteY3" fmla="*/ 4581987 h 5189229"/>
              <a:gd name="connsiteX4" fmla="*/ 0 w 10895637"/>
              <a:gd name="connsiteY4" fmla="*/ 4016028 h 5189229"/>
              <a:gd name="connsiteX5" fmla="*/ 9065598 w 10895637"/>
              <a:gd name="connsiteY5" fmla="*/ 2490539 h 5189229"/>
              <a:gd name="connsiteX6" fmla="*/ 9955820 w 10895637"/>
              <a:gd name="connsiteY6" fmla="*/ 3380760 h 5189229"/>
              <a:gd name="connsiteX7" fmla="*/ 9065598 w 10895637"/>
              <a:gd name="connsiteY7" fmla="*/ 4270982 h 5189229"/>
              <a:gd name="connsiteX8" fmla="*/ 8175377 w 10895637"/>
              <a:gd name="connsiteY8" fmla="*/ 3380761 h 5189229"/>
              <a:gd name="connsiteX9" fmla="*/ 7185963 w 10895637"/>
              <a:gd name="connsiteY9" fmla="*/ 2490539 h 5189229"/>
              <a:gd name="connsiteX10" fmla="*/ 8076185 w 10895637"/>
              <a:gd name="connsiteY10" fmla="*/ 3380761 h 5189229"/>
              <a:gd name="connsiteX11" fmla="*/ 7185964 w 10895637"/>
              <a:gd name="connsiteY11" fmla="*/ 4270982 h 5189229"/>
              <a:gd name="connsiteX12" fmla="*/ 6295742 w 10895637"/>
              <a:gd name="connsiteY12" fmla="*/ 3380760 h 5189229"/>
              <a:gd name="connsiteX13" fmla="*/ 1547057 w 10895637"/>
              <a:gd name="connsiteY13" fmla="*/ 2467029 h 5189229"/>
              <a:gd name="connsiteX14" fmla="*/ 2437279 w 10895637"/>
              <a:gd name="connsiteY14" fmla="*/ 3357251 h 5189229"/>
              <a:gd name="connsiteX15" fmla="*/ 1547057 w 10895637"/>
              <a:gd name="connsiteY15" fmla="*/ 4247474 h 5189229"/>
              <a:gd name="connsiteX16" fmla="*/ 656836 w 10895637"/>
              <a:gd name="connsiteY16" fmla="*/ 3357251 h 5189229"/>
              <a:gd name="connsiteX17" fmla="*/ 2486877 w 10895637"/>
              <a:gd name="connsiteY17" fmla="*/ 1525276 h 5189229"/>
              <a:gd name="connsiteX18" fmla="*/ 3377098 w 10895637"/>
              <a:gd name="connsiteY18" fmla="*/ 2415495 h 5189229"/>
              <a:gd name="connsiteX19" fmla="*/ 2486877 w 10895637"/>
              <a:gd name="connsiteY19" fmla="*/ 3305717 h 5189229"/>
              <a:gd name="connsiteX20" fmla="*/ 1596655 w 10895637"/>
              <a:gd name="connsiteY20" fmla="*/ 2415495 h 5189229"/>
              <a:gd name="connsiteX21" fmla="*/ 10005415 w 10895637"/>
              <a:gd name="connsiteY21" fmla="*/ 1525276 h 5189229"/>
              <a:gd name="connsiteX22" fmla="*/ 10895637 w 10895637"/>
              <a:gd name="connsiteY22" fmla="*/ 2415495 h 5189229"/>
              <a:gd name="connsiteX23" fmla="*/ 10005415 w 10895637"/>
              <a:gd name="connsiteY23" fmla="*/ 3305717 h 5189229"/>
              <a:gd name="connsiteX24" fmla="*/ 9115194 w 10895637"/>
              <a:gd name="connsiteY24" fmla="*/ 2415495 h 5189229"/>
              <a:gd name="connsiteX25" fmla="*/ 8125779 w 10895637"/>
              <a:gd name="connsiteY25" fmla="*/ 1525276 h 5189229"/>
              <a:gd name="connsiteX26" fmla="*/ 9016000 w 10895637"/>
              <a:gd name="connsiteY26" fmla="*/ 2415495 h 5189229"/>
              <a:gd name="connsiteX27" fmla="*/ 8125779 w 10895637"/>
              <a:gd name="connsiteY27" fmla="*/ 3305717 h 5189229"/>
              <a:gd name="connsiteX28" fmla="*/ 7235557 w 10895637"/>
              <a:gd name="connsiteY28" fmla="*/ 2415495 h 5189229"/>
              <a:gd name="connsiteX29" fmla="*/ 6246143 w 10895637"/>
              <a:gd name="connsiteY29" fmla="*/ 1525276 h 5189229"/>
              <a:gd name="connsiteX30" fmla="*/ 7136365 w 10895637"/>
              <a:gd name="connsiteY30" fmla="*/ 2415495 h 5189229"/>
              <a:gd name="connsiteX31" fmla="*/ 6246143 w 10895637"/>
              <a:gd name="connsiteY31" fmla="*/ 3305717 h 5189229"/>
              <a:gd name="connsiteX32" fmla="*/ 5355923 w 10895637"/>
              <a:gd name="connsiteY32" fmla="*/ 2415495 h 5189229"/>
              <a:gd name="connsiteX33" fmla="*/ 4366509 w 10895637"/>
              <a:gd name="connsiteY33" fmla="*/ 1525276 h 5189229"/>
              <a:gd name="connsiteX34" fmla="*/ 5256730 w 10895637"/>
              <a:gd name="connsiteY34" fmla="*/ 2415495 h 5189229"/>
              <a:gd name="connsiteX35" fmla="*/ 4366509 w 10895637"/>
              <a:gd name="connsiteY35" fmla="*/ 3305717 h 5189229"/>
              <a:gd name="connsiteX36" fmla="*/ 3476291 w 10895637"/>
              <a:gd name="connsiteY36" fmla="*/ 2415495 h 5189229"/>
              <a:gd name="connsiteX37" fmla="*/ 607238 w 10895637"/>
              <a:gd name="connsiteY37" fmla="*/ 1525274 h 5189229"/>
              <a:gd name="connsiteX38" fmla="*/ 1497459 w 10895637"/>
              <a:gd name="connsiteY38" fmla="*/ 2415495 h 5189229"/>
              <a:gd name="connsiteX39" fmla="*/ 607238 w 10895637"/>
              <a:gd name="connsiteY39" fmla="*/ 3305716 h 5189229"/>
              <a:gd name="connsiteX40" fmla="*/ 0 w 10895637"/>
              <a:gd name="connsiteY40" fmla="*/ 2698479 h 5189229"/>
              <a:gd name="connsiteX41" fmla="*/ 0 w 10895637"/>
              <a:gd name="connsiteY41" fmla="*/ 2132511 h 5189229"/>
              <a:gd name="connsiteX42" fmla="*/ 9065598 w 10895637"/>
              <a:gd name="connsiteY42" fmla="*/ 585458 h 5189229"/>
              <a:gd name="connsiteX43" fmla="*/ 9955819 w 10895637"/>
              <a:gd name="connsiteY43" fmla="*/ 1475679 h 5189229"/>
              <a:gd name="connsiteX44" fmla="*/ 9065598 w 10895637"/>
              <a:gd name="connsiteY44" fmla="*/ 2365899 h 5189229"/>
              <a:gd name="connsiteX45" fmla="*/ 8175377 w 10895637"/>
              <a:gd name="connsiteY45" fmla="*/ 1475679 h 5189229"/>
              <a:gd name="connsiteX46" fmla="*/ 7185964 w 10895637"/>
              <a:gd name="connsiteY46" fmla="*/ 585458 h 5189229"/>
              <a:gd name="connsiteX47" fmla="*/ 8076185 w 10895637"/>
              <a:gd name="connsiteY47" fmla="*/ 1475679 h 5189229"/>
              <a:gd name="connsiteX48" fmla="*/ 7185963 w 10895637"/>
              <a:gd name="connsiteY48" fmla="*/ 2365898 h 5189229"/>
              <a:gd name="connsiteX49" fmla="*/ 6295742 w 10895637"/>
              <a:gd name="connsiteY49" fmla="*/ 1475680 h 5189229"/>
              <a:gd name="connsiteX50" fmla="*/ 5306327 w 10895637"/>
              <a:gd name="connsiteY50" fmla="*/ 585458 h 5189229"/>
              <a:gd name="connsiteX51" fmla="*/ 6196548 w 10895637"/>
              <a:gd name="connsiteY51" fmla="*/ 1475679 h 5189229"/>
              <a:gd name="connsiteX52" fmla="*/ 5306328 w 10895637"/>
              <a:gd name="connsiteY52" fmla="*/ 2365898 h 5189229"/>
              <a:gd name="connsiteX53" fmla="*/ 4416106 w 10895637"/>
              <a:gd name="connsiteY53" fmla="*/ 1475679 h 5189229"/>
              <a:gd name="connsiteX54" fmla="*/ 3426696 w 10895637"/>
              <a:gd name="connsiteY54" fmla="*/ 585458 h 5189229"/>
              <a:gd name="connsiteX55" fmla="*/ 4316913 w 10895637"/>
              <a:gd name="connsiteY55" fmla="*/ 1475679 h 5189229"/>
              <a:gd name="connsiteX56" fmla="*/ 3426695 w 10895637"/>
              <a:gd name="connsiteY56" fmla="*/ 2365898 h 5189229"/>
              <a:gd name="connsiteX57" fmla="*/ 2536473 w 10895637"/>
              <a:gd name="connsiteY57" fmla="*/ 1475679 h 5189229"/>
              <a:gd name="connsiteX58" fmla="*/ 1547057 w 10895637"/>
              <a:gd name="connsiteY58" fmla="*/ 585456 h 5189229"/>
              <a:gd name="connsiteX59" fmla="*/ 2437279 w 10895637"/>
              <a:gd name="connsiteY59" fmla="*/ 1475679 h 5189229"/>
              <a:gd name="connsiteX60" fmla="*/ 1547057 w 10895637"/>
              <a:gd name="connsiteY60" fmla="*/ 2365899 h 5189229"/>
              <a:gd name="connsiteX61" fmla="*/ 656837 w 10895637"/>
              <a:gd name="connsiteY61" fmla="*/ 1475679 h 5189229"/>
              <a:gd name="connsiteX62" fmla="*/ 9022147 w 10895637"/>
              <a:gd name="connsiteY62" fmla="*/ 0 h 5189229"/>
              <a:gd name="connsiteX63" fmla="*/ 9543551 w 10895637"/>
              <a:gd name="connsiteY63" fmla="*/ 0 h 5189229"/>
              <a:gd name="connsiteX64" fmla="*/ 9065598 w 10895637"/>
              <a:gd name="connsiteY64" fmla="*/ 477954 h 5189229"/>
              <a:gd name="connsiteX65" fmla="*/ 8587642 w 10895637"/>
              <a:gd name="connsiteY65" fmla="*/ 1 h 5189229"/>
              <a:gd name="connsiteX66" fmla="*/ 8485680 w 10895637"/>
              <a:gd name="connsiteY66" fmla="*/ 0 h 5189229"/>
              <a:gd name="connsiteX67" fmla="*/ 9016000 w 10895637"/>
              <a:gd name="connsiteY67" fmla="*/ 530321 h 5189229"/>
              <a:gd name="connsiteX68" fmla="*/ 8125779 w 10895637"/>
              <a:gd name="connsiteY68" fmla="*/ 1420543 h 5189229"/>
              <a:gd name="connsiteX69" fmla="*/ 7235558 w 10895637"/>
              <a:gd name="connsiteY69" fmla="*/ 530321 h 5189229"/>
              <a:gd name="connsiteX70" fmla="*/ 7765878 w 10895637"/>
              <a:gd name="connsiteY70" fmla="*/ 1 h 5189229"/>
              <a:gd name="connsiteX71" fmla="*/ 6708009 w 10895637"/>
              <a:gd name="connsiteY71" fmla="*/ 0 h 5189229"/>
              <a:gd name="connsiteX72" fmla="*/ 7663917 w 10895637"/>
              <a:gd name="connsiteY72" fmla="*/ 0 h 5189229"/>
              <a:gd name="connsiteX73" fmla="*/ 7185963 w 10895637"/>
              <a:gd name="connsiteY73" fmla="*/ 477954 h 5189229"/>
              <a:gd name="connsiteX74" fmla="*/ 5886244 w 10895637"/>
              <a:gd name="connsiteY74" fmla="*/ 0 h 5189229"/>
              <a:gd name="connsiteX75" fmla="*/ 6606043 w 10895637"/>
              <a:gd name="connsiteY75" fmla="*/ 0 h 5189229"/>
              <a:gd name="connsiteX76" fmla="*/ 7136365 w 10895637"/>
              <a:gd name="connsiteY76" fmla="*/ 530322 h 5189229"/>
              <a:gd name="connsiteX77" fmla="*/ 6246143 w 10895637"/>
              <a:gd name="connsiteY77" fmla="*/ 1420543 h 5189229"/>
              <a:gd name="connsiteX78" fmla="*/ 5355921 w 10895637"/>
              <a:gd name="connsiteY78" fmla="*/ 530321 h 5189229"/>
              <a:gd name="connsiteX79" fmla="*/ 4828374 w 10895637"/>
              <a:gd name="connsiteY79" fmla="*/ 0 h 5189229"/>
              <a:gd name="connsiteX80" fmla="*/ 5784282 w 10895637"/>
              <a:gd name="connsiteY80" fmla="*/ 0 h 5189229"/>
              <a:gd name="connsiteX81" fmla="*/ 5306328 w 10895637"/>
              <a:gd name="connsiteY81" fmla="*/ 477954 h 5189229"/>
              <a:gd name="connsiteX82" fmla="*/ 4006611 w 10895637"/>
              <a:gd name="connsiteY82" fmla="*/ 0 h 5189229"/>
              <a:gd name="connsiteX83" fmla="*/ 4726410 w 10895637"/>
              <a:gd name="connsiteY83" fmla="*/ 1 h 5189229"/>
              <a:gd name="connsiteX84" fmla="*/ 5256731 w 10895637"/>
              <a:gd name="connsiteY84" fmla="*/ 530321 h 5189229"/>
              <a:gd name="connsiteX85" fmla="*/ 4366509 w 10895637"/>
              <a:gd name="connsiteY85" fmla="*/ 1420543 h 5189229"/>
              <a:gd name="connsiteX86" fmla="*/ 3476290 w 10895637"/>
              <a:gd name="connsiteY86" fmla="*/ 530321 h 5189229"/>
              <a:gd name="connsiteX87" fmla="*/ 2948738 w 10895637"/>
              <a:gd name="connsiteY87" fmla="*/ 0 h 5189229"/>
              <a:gd name="connsiteX88" fmla="*/ 3904646 w 10895637"/>
              <a:gd name="connsiteY88" fmla="*/ 0 h 5189229"/>
              <a:gd name="connsiteX89" fmla="*/ 3426692 w 10895637"/>
              <a:gd name="connsiteY89" fmla="*/ 477954 h 5189229"/>
              <a:gd name="connsiteX90" fmla="*/ 2126976 w 10895637"/>
              <a:gd name="connsiteY90" fmla="*/ 0 h 5189229"/>
              <a:gd name="connsiteX91" fmla="*/ 2846776 w 10895637"/>
              <a:gd name="connsiteY91" fmla="*/ 0 h 5189229"/>
              <a:gd name="connsiteX92" fmla="*/ 3377096 w 10895637"/>
              <a:gd name="connsiteY92" fmla="*/ 530322 h 5189229"/>
              <a:gd name="connsiteX93" fmla="*/ 2486877 w 10895637"/>
              <a:gd name="connsiteY93" fmla="*/ 1420543 h 5189229"/>
              <a:gd name="connsiteX94" fmla="*/ 1596654 w 10895637"/>
              <a:gd name="connsiteY94" fmla="*/ 530321 h 5189229"/>
              <a:gd name="connsiteX95" fmla="*/ 1069103 w 10895637"/>
              <a:gd name="connsiteY95" fmla="*/ 0 h 5189229"/>
              <a:gd name="connsiteX96" fmla="*/ 2025011 w 10895637"/>
              <a:gd name="connsiteY96" fmla="*/ 0 h 5189229"/>
              <a:gd name="connsiteX97" fmla="*/ 1547057 w 10895637"/>
              <a:gd name="connsiteY97" fmla="*/ 477954 h 5189229"/>
              <a:gd name="connsiteX98" fmla="*/ 247336 w 10895637"/>
              <a:gd name="connsiteY98" fmla="*/ 0 h 5189229"/>
              <a:gd name="connsiteX99" fmla="*/ 967138 w 10895637"/>
              <a:gd name="connsiteY99" fmla="*/ 0 h 5189229"/>
              <a:gd name="connsiteX100" fmla="*/ 1497458 w 10895637"/>
              <a:gd name="connsiteY100" fmla="*/ 530320 h 5189229"/>
              <a:gd name="connsiteX101" fmla="*/ 607237 w 10895637"/>
              <a:gd name="connsiteY101" fmla="*/ 1420542 h 5189229"/>
              <a:gd name="connsiteX102" fmla="*/ 0 w 10895637"/>
              <a:gd name="connsiteY102" fmla="*/ 813305 h 5189229"/>
              <a:gd name="connsiteX103" fmla="*/ 0 w 10895637"/>
              <a:gd name="connsiteY103" fmla="*/ 247336 h 518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0895637" h="5189229">
                <a:moveTo>
                  <a:pt x="607241" y="3408786"/>
                </a:moveTo>
                <a:lnTo>
                  <a:pt x="1497462" y="4299007"/>
                </a:lnTo>
                <a:lnTo>
                  <a:pt x="607242" y="5189229"/>
                </a:lnTo>
                <a:lnTo>
                  <a:pt x="0" y="4581987"/>
                </a:lnTo>
                <a:lnTo>
                  <a:pt x="0" y="4016028"/>
                </a:lnTo>
                <a:close/>
                <a:moveTo>
                  <a:pt x="9065598" y="2490539"/>
                </a:moveTo>
                <a:lnTo>
                  <a:pt x="9955820" y="3380760"/>
                </a:lnTo>
                <a:lnTo>
                  <a:pt x="9065598" y="4270982"/>
                </a:lnTo>
                <a:lnTo>
                  <a:pt x="8175377" y="3380761"/>
                </a:lnTo>
                <a:close/>
                <a:moveTo>
                  <a:pt x="7185963" y="2490539"/>
                </a:moveTo>
                <a:lnTo>
                  <a:pt x="8076185" y="3380761"/>
                </a:lnTo>
                <a:lnTo>
                  <a:pt x="7185964" y="4270982"/>
                </a:lnTo>
                <a:lnTo>
                  <a:pt x="6295742" y="3380760"/>
                </a:lnTo>
                <a:close/>
                <a:moveTo>
                  <a:pt x="1547057" y="2467029"/>
                </a:moveTo>
                <a:lnTo>
                  <a:pt x="2437279" y="3357251"/>
                </a:lnTo>
                <a:lnTo>
                  <a:pt x="1547057" y="4247474"/>
                </a:lnTo>
                <a:lnTo>
                  <a:pt x="656836" y="3357251"/>
                </a:lnTo>
                <a:close/>
                <a:moveTo>
                  <a:pt x="2486877" y="1525276"/>
                </a:moveTo>
                <a:lnTo>
                  <a:pt x="3377098" y="2415495"/>
                </a:lnTo>
                <a:lnTo>
                  <a:pt x="2486877" y="3305717"/>
                </a:lnTo>
                <a:lnTo>
                  <a:pt x="1596655" y="2415495"/>
                </a:lnTo>
                <a:close/>
                <a:moveTo>
                  <a:pt x="10005415" y="1525276"/>
                </a:moveTo>
                <a:lnTo>
                  <a:pt x="10895637" y="2415495"/>
                </a:lnTo>
                <a:lnTo>
                  <a:pt x="10005415" y="3305717"/>
                </a:lnTo>
                <a:lnTo>
                  <a:pt x="9115194" y="2415495"/>
                </a:lnTo>
                <a:close/>
                <a:moveTo>
                  <a:pt x="8125779" y="1525276"/>
                </a:moveTo>
                <a:lnTo>
                  <a:pt x="9016000" y="2415495"/>
                </a:lnTo>
                <a:lnTo>
                  <a:pt x="8125779" y="3305717"/>
                </a:lnTo>
                <a:lnTo>
                  <a:pt x="7235557" y="2415495"/>
                </a:lnTo>
                <a:close/>
                <a:moveTo>
                  <a:pt x="6246143" y="1525276"/>
                </a:moveTo>
                <a:lnTo>
                  <a:pt x="7136365" y="2415495"/>
                </a:lnTo>
                <a:lnTo>
                  <a:pt x="6246143" y="3305717"/>
                </a:lnTo>
                <a:lnTo>
                  <a:pt x="5355923" y="2415495"/>
                </a:lnTo>
                <a:close/>
                <a:moveTo>
                  <a:pt x="4366509" y="1525276"/>
                </a:moveTo>
                <a:lnTo>
                  <a:pt x="5256730" y="2415495"/>
                </a:lnTo>
                <a:lnTo>
                  <a:pt x="4366509" y="3305717"/>
                </a:lnTo>
                <a:lnTo>
                  <a:pt x="3476291" y="2415495"/>
                </a:lnTo>
                <a:close/>
                <a:moveTo>
                  <a:pt x="607238" y="1525274"/>
                </a:moveTo>
                <a:lnTo>
                  <a:pt x="1497459" y="2415495"/>
                </a:lnTo>
                <a:lnTo>
                  <a:pt x="607238" y="3305716"/>
                </a:lnTo>
                <a:lnTo>
                  <a:pt x="0" y="2698479"/>
                </a:lnTo>
                <a:lnTo>
                  <a:pt x="0" y="2132511"/>
                </a:lnTo>
                <a:close/>
                <a:moveTo>
                  <a:pt x="9065598" y="585458"/>
                </a:moveTo>
                <a:lnTo>
                  <a:pt x="9955819" y="1475679"/>
                </a:lnTo>
                <a:lnTo>
                  <a:pt x="9065598" y="2365899"/>
                </a:lnTo>
                <a:lnTo>
                  <a:pt x="8175377" y="1475679"/>
                </a:lnTo>
                <a:close/>
                <a:moveTo>
                  <a:pt x="7185964" y="585458"/>
                </a:moveTo>
                <a:lnTo>
                  <a:pt x="8076185" y="1475679"/>
                </a:lnTo>
                <a:lnTo>
                  <a:pt x="7185963" y="2365898"/>
                </a:lnTo>
                <a:lnTo>
                  <a:pt x="6295742" y="1475680"/>
                </a:lnTo>
                <a:close/>
                <a:moveTo>
                  <a:pt x="5306327" y="585458"/>
                </a:moveTo>
                <a:lnTo>
                  <a:pt x="6196548" y="1475679"/>
                </a:lnTo>
                <a:lnTo>
                  <a:pt x="5306328" y="2365898"/>
                </a:lnTo>
                <a:lnTo>
                  <a:pt x="4416106" y="1475679"/>
                </a:lnTo>
                <a:close/>
                <a:moveTo>
                  <a:pt x="3426696" y="585458"/>
                </a:moveTo>
                <a:lnTo>
                  <a:pt x="4316913" y="1475679"/>
                </a:lnTo>
                <a:lnTo>
                  <a:pt x="3426695" y="2365898"/>
                </a:lnTo>
                <a:lnTo>
                  <a:pt x="2536473" y="1475679"/>
                </a:lnTo>
                <a:close/>
                <a:moveTo>
                  <a:pt x="1547057" y="585456"/>
                </a:moveTo>
                <a:lnTo>
                  <a:pt x="2437279" y="1475679"/>
                </a:lnTo>
                <a:lnTo>
                  <a:pt x="1547057" y="2365899"/>
                </a:lnTo>
                <a:lnTo>
                  <a:pt x="656837" y="1475679"/>
                </a:lnTo>
                <a:close/>
                <a:moveTo>
                  <a:pt x="9022147" y="0"/>
                </a:moveTo>
                <a:lnTo>
                  <a:pt x="9543551" y="0"/>
                </a:lnTo>
                <a:lnTo>
                  <a:pt x="9065598" y="477954"/>
                </a:lnTo>
                <a:lnTo>
                  <a:pt x="8587642" y="1"/>
                </a:lnTo>
                <a:close/>
                <a:moveTo>
                  <a:pt x="8485680" y="0"/>
                </a:moveTo>
                <a:lnTo>
                  <a:pt x="9016000" y="530321"/>
                </a:lnTo>
                <a:lnTo>
                  <a:pt x="8125779" y="1420543"/>
                </a:lnTo>
                <a:lnTo>
                  <a:pt x="7235558" y="530321"/>
                </a:lnTo>
                <a:lnTo>
                  <a:pt x="7765878" y="1"/>
                </a:lnTo>
                <a:close/>
                <a:moveTo>
                  <a:pt x="6708009" y="0"/>
                </a:moveTo>
                <a:lnTo>
                  <a:pt x="7663917" y="0"/>
                </a:lnTo>
                <a:lnTo>
                  <a:pt x="7185963" y="477954"/>
                </a:lnTo>
                <a:close/>
                <a:moveTo>
                  <a:pt x="5886244" y="0"/>
                </a:moveTo>
                <a:lnTo>
                  <a:pt x="6606043" y="0"/>
                </a:lnTo>
                <a:lnTo>
                  <a:pt x="7136365" y="530322"/>
                </a:lnTo>
                <a:lnTo>
                  <a:pt x="6246143" y="1420543"/>
                </a:lnTo>
                <a:lnTo>
                  <a:pt x="5355921" y="530321"/>
                </a:lnTo>
                <a:close/>
                <a:moveTo>
                  <a:pt x="4828374" y="0"/>
                </a:moveTo>
                <a:lnTo>
                  <a:pt x="5784282" y="0"/>
                </a:lnTo>
                <a:lnTo>
                  <a:pt x="5306328" y="477954"/>
                </a:lnTo>
                <a:close/>
                <a:moveTo>
                  <a:pt x="4006611" y="0"/>
                </a:moveTo>
                <a:lnTo>
                  <a:pt x="4726410" y="1"/>
                </a:lnTo>
                <a:lnTo>
                  <a:pt x="5256731" y="530321"/>
                </a:lnTo>
                <a:lnTo>
                  <a:pt x="4366509" y="1420543"/>
                </a:lnTo>
                <a:lnTo>
                  <a:pt x="3476290" y="530321"/>
                </a:lnTo>
                <a:close/>
                <a:moveTo>
                  <a:pt x="2948738" y="0"/>
                </a:moveTo>
                <a:lnTo>
                  <a:pt x="3904646" y="0"/>
                </a:lnTo>
                <a:lnTo>
                  <a:pt x="3426692" y="477954"/>
                </a:lnTo>
                <a:close/>
                <a:moveTo>
                  <a:pt x="2126976" y="0"/>
                </a:moveTo>
                <a:lnTo>
                  <a:pt x="2846776" y="0"/>
                </a:lnTo>
                <a:lnTo>
                  <a:pt x="3377096" y="530322"/>
                </a:lnTo>
                <a:lnTo>
                  <a:pt x="2486877" y="1420543"/>
                </a:lnTo>
                <a:lnTo>
                  <a:pt x="1596654" y="530321"/>
                </a:lnTo>
                <a:close/>
                <a:moveTo>
                  <a:pt x="1069103" y="0"/>
                </a:moveTo>
                <a:lnTo>
                  <a:pt x="2025011" y="0"/>
                </a:lnTo>
                <a:lnTo>
                  <a:pt x="1547057" y="477954"/>
                </a:lnTo>
                <a:close/>
                <a:moveTo>
                  <a:pt x="247336" y="0"/>
                </a:moveTo>
                <a:lnTo>
                  <a:pt x="967138" y="0"/>
                </a:lnTo>
                <a:lnTo>
                  <a:pt x="1497458" y="530320"/>
                </a:lnTo>
                <a:lnTo>
                  <a:pt x="607237" y="1420542"/>
                </a:lnTo>
                <a:lnTo>
                  <a:pt x="0" y="813305"/>
                </a:lnTo>
                <a:lnTo>
                  <a:pt x="0" y="247336"/>
                </a:lnTo>
                <a:close/>
              </a:path>
            </a:pathLst>
          </a:custGeom>
        </p:spPr>
        <p:txBody>
          <a:bodyPr wrap="square">
            <a:noAutofit/>
          </a:bodyPr>
          <a:lstStyle/>
          <a:p>
            <a:endParaRPr lang="zh-CN" altLang="en-US" dirty="0"/>
          </a:p>
        </p:txBody>
      </p:sp>
      <p:sp>
        <p:nvSpPr>
          <p:cNvPr id="9801" name="副标题 2"/>
          <p:cNvSpPr>
            <a:spLocks noGrp="1"/>
          </p:cNvSpPr>
          <p:nvPr>
            <p:ph type="subTitle" idx="1" hasCustomPrompt="1"/>
          </p:nvPr>
        </p:nvSpPr>
        <p:spPr>
          <a:xfrm>
            <a:off x="2381250" y="5411074"/>
            <a:ext cx="9139238" cy="558799"/>
          </a:xfrm>
        </p:spPr>
        <p:txBody>
          <a:bodyPr anchor="ctr">
            <a:normAutofit/>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Click to edit Master subtitle style</a:t>
            </a:r>
          </a:p>
        </p:txBody>
      </p:sp>
      <p:sp>
        <p:nvSpPr>
          <p:cNvPr id="9802" name="标题 1"/>
          <p:cNvSpPr>
            <a:spLocks noGrp="1"/>
          </p:cNvSpPr>
          <p:nvPr>
            <p:ph type="ctrTitle" hasCustomPrompt="1"/>
          </p:nvPr>
        </p:nvSpPr>
        <p:spPr>
          <a:xfrm>
            <a:off x="2381250" y="4314548"/>
            <a:ext cx="9139238" cy="1096527"/>
          </a:xfrm>
        </p:spPr>
        <p:txBody>
          <a:bodyPr anchor="b">
            <a:normAutofit/>
          </a:bodyPr>
          <a:lstStyle>
            <a:lvl1pPr algn="l">
              <a:defRPr sz="4000">
                <a:solidFill>
                  <a:schemeClr val="accent1"/>
                </a:solidFill>
              </a:defRPr>
            </a:lvl1pPr>
          </a:lstStyle>
          <a:p>
            <a:r>
              <a:rPr lang="en-US" altLang="zh-CN" dirty="0"/>
              <a:t>Click to edit Master title style</a:t>
            </a:r>
            <a:endParaRPr lang="zh-CN" altLang="en-US" dirty="0"/>
          </a:p>
        </p:txBody>
      </p:sp>
      <p:sp>
        <p:nvSpPr>
          <p:cNvPr id="322" name="任意多边形: 形状 321">
            <a:extLst>
              <a:ext uri="{FF2B5EF4-FFF2-40B4-BE49-F238E27FC236}">
                <a16:creationId xmlns:a16="http://schemas.microsoft.com/office/drawing/2014/main" xmlns="" id="{D4E33E2A-05BF-4DBE-B640-92688D4B1519}"/>
              </a:ext>
            </a:extLst>
          </p:cNvPr>
          <p:cNvSpPr/>
          <p:nvPr userDrawn="1"/>
        </p:nvSpPr>
        <p:spPr>
          <a:xfrm rot="2700000">
            <a:off x="8938663" y="-367058"/>
            <a:ext cx="4163901" cy="3883643"/>
          </a:xfrm>
          <a:custGeom>
            <a:avLst/>
            <a:gdLst>
              <a:gd name="connsiteX0" fmla="*/ 1 w 4163901"/>
              <a:gd name="connsiteY0" fmla="*/ 1796719 h 3883643"/>
              <a:gd name="connsiteX1" fmla="*/ 1796720 w 4163901"/>
              <a:gd name="connsiteY1" fmla="*/ 0 h 3883643"/>
              <a:gd name="connsiteX2" fmla="*/ 4163901 w 4163901"/>
              <a:gd name="connsiteY2" fmla="*/ 2367181 h 3883643"/>
              <a:gd name="connsiteX3" fmla="*/ 4163901 w 4163901"/>
              <a:gd name="connsiteY3" fmla="*/ 3883643 h 3883643"/>
              <a:gd name="connsiteX4" fmla="*/ 0 w 4163901"/>
              <a:gd name="connsiteY4" fmla="*/ 3883643 h 3883643"/>
              <a:gd name="connsiteX5" fmla="*/ 0 w 4163901"/>
              <a:gd name="connsiteY5" fmla="*/ 3879725 h 3883643"/>
              <a:gd name="connsiteX6" fmla="*/ 2679672 w 4163901"/>
              <a:gd name="connsiteY6" fmla="*/ 3879726 h 3883643"/>
              <a:gd name="connsiteX7" fmla="*/ 2679672 w 4163901"/>
              <a:gd name="connsiteY7" fmla="*/ 2536975 h 3883643"/>
              <a:gd name="connsiteX8" fmla="*/ 0 w 4163901"/>
              <a:gd name="connsiteY8" fmla="*/ 2536975 h 388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901" h="3883643">
                <a:moveTo>
                  <a:pt x="1" y="1796719"/>
                </a:moveTo>
                <a:lnTo>
                  <a:pt x="1796720" y="0"/>
                </a:lnTo>
                <a:lnTo>
                  <a:pt x="4163901" y="2367181"/>
                </a:lnTo>
                <a:lnTo>
                  <a:pt x="4163901" y="3883643"/>
                </a:lnTo>
                <a:lnTo>
                  <a:pt x="0" y="3883643"/>
                </a:lnTo>
                <a:lnTo>
                  <a:pt x="0" y="3879725"/>
                </a:lnTo>
                <a:lnTo>
                  <a:pt x="2679672" y="3879726"/>
                </a:lnTo>
                <a:lnTo>
                  <a:pt x="2679672" y="2536975"/>
                </a:lnTo>
                <a:lnTo>
                  <a:pt x="0" y="25369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317" name="任意多边形: 形状 316">
            <a:extLst>
              <a:ext uri="{FF2B5EF4-FFF2-40B4-BE49-F238E27FC236}">
                <a16:creationId xmlns:a16="http://schemas.microsoft.com/office/drawing/2014/main" xmlns="" id="{7132750D-7C98-4B52-B5A3-E1542D4D8035}"/>
              </a:ext>
            </a:extLst>
          </p:cNvPr>
          <p:cNvSpPr/>
          <p:nvPr userDrawn="1"/>
        </p:nvSpPr>
        <p:spPr>
          <a:xfrm rot="2700000">
            <a:off x="-1059549" y="1356915"/>
            <a:ext cx="2119098" cy="2119098"/>
          </a:xfrm>
          <a:custGeom>
            <a:avLst/>
            <a:gdLst>
              <a:gd name="connsiteX0" fmla="*/ 1330475 w 2119098"/>
              <a:gd name="connsiteY0" fmla="*/ 1330475 h 2119098"/>
              <a:gd name="connsiteX1" fmla="*/ 2119098 w 2119098"/>
              <a:gd name="connsiteY1" fmla="*/ 1330475 h 2119098"/>
              <a:gd name="connsiteX2" fmla="*/ 2119098 w 2119098"/>
              <a:gd name="connsiteY2" fmla="*/ 2119098 h 2119098"/>
              <a:gd name="connsiteX3" fmla="*/ 0 w 2119098"/>
              <a:gd name="connsiteY3" fmla="*/ 0 h 2119098"/>
              <a:gd name="connsiteX4" fmla="*/ 788624 w 2119098"/>
              <a:gd name="connsiteY4" fmla="*/ 0 h 2119098"/>
              <a:gd name="connsiteX5" fmla="*/ 788624 w 2119098"/>
              <a:gd name="connsiteY5" fmla="*/ 788624 h 211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9098" h="2119098">
                <a:moveTo>
                  <a:pt x="1330475" y="1330475"/>
                </a:moveTo>
                <a:lnTo>
                  <a:pt x="2119098" y="1330475"/>
                </a:lnTo>
                <a:lnTo>
                  <a:pt x="2119098" y="2119098"/>
                </a:lnTo>
                <a:close/>
                <a:moveTo>
                  <a:pt x="0" y="0"/>
                </a:moveTo>
                <a:lnTo>
                  <a:pt x="788624" y="0"/>
                </a:lnTo>
                <a:lnTo>
                  <a:pt x="788624" y="78862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84451763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xmlns=""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xmlns=""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xmlns=""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xmlns=""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xmlns=""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xmlns=""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xmlns=""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xmlns=""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xmlns=""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xmlns=""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xmlns=""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xmlns="" id="{46C855E7-2DCA-4970-A954-7CB7F69FADAB}"/>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xmlns="" id="{A7F32EC9-ED26-45EE-9DC4-21C3241FF7AB}"/>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xmlns="" id="{36F84124-CE71-4190-B92C-B61E496F7B7E}"/>
              </a:ext>
            </a:extLst>
          </p:cNvPr>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xmlns="" id="{39B45288-397E-405A-A715-DCD4FE40DCE2}"/>
              </a:ext>
            </a:extLst>
          </p:cNvPr>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405592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bg>
      <p:bgRef idx="1001">
        <a:schemeClr val="bg1"/>
      </p:bgRef>
    </p:bg>
    <p:spTree>
      <p:nvGrpSpPr>
        <p:cNvPr id="1" name=""/>
        <p:cNvGrpSpPr/>
        <p:nvPr/>
      </p:nvGrpSpPr>
      <p:grpSpPr>
        <a:xfrm>
          <a:off x="0" y="0"/>
          <a:ext cx="0" cy="0"/>
          <a:chOff x="0" y="0"/>
          <a:chExt cx="0" cy="0"/>
        </a:xfrm>
      </p:grpSpPr>
      <p:sp>
        <p:nvSpPr>
          <p:cNvPr id="62" name="图片占位符 61">
            <a:extLst>
              <a:ext uri="{FF2B5EF4-FFF2-40B4-BE49-F238E27FC236}">
                <a16:creationId xmlns:a16="http://schemas.microsoft.com/office/drawing/2014/main" xmlns="" id="{1598FAD9-907A-4D4F-B01C-81E66BCDB59C}"/>
              </a:ext>
            </a:extLst>
          </p:cNvPr>
          <p:cNvSpPr>
            <a:spLocks noGrp="1"/>
          </p:cNvSpPr>
          <p:nvPr>
            <p:ph type="pic" sz="quarter" idx="17"/>
          </p:nvPr>
        </p:nvSpPr>
        <p:spPr>
          <a:xfrm>
            <a:off x="185318" y="0"/>
            <a:ext cx="4777207" cy="3148659"/>
          </a:xfrm>
          <a:custGeom>
            <a:avLst/>
            <a:gdLst>
              <a:gd name="connsiteX0" fmla="*/ 4797271 w 5564108"/>
              <a:gd name="connsiteY0" fmla="*/ 2135449 h 3667306"/>
              <a:gd name="connsiteX1" fmla="*/ 5564108 w 5564108"/>
              <a:gd name="connsiteY1" fmla="*/ 2900469 h 3667306"/>
              <a:gd name="connsiteX2" fmla="*/ 4799086 w 5564108"/>
              <a:gd name="connsiteY2" fmla="*/ 3667306 h 3667306"/>
              <a:gd name="connsiteX3" fmla="*/ 4032250 w 5564108"/>
              <a:gd name="connsiteY3" fmla="*/ 2902285 h 3667306"/>
              <a:gd name="connsiteX4" fmla="*/ 1571472 w 5564108"/>
              <a:gd name="connsiteY4" fmla="*/ 2135449 h 3667306"/>
              <a:gd name="connsiteX5" fmla="*/ 2338307 w 5564108"/>
              <a:gd name="connsiteY5" fmla="*/ 2900470 h 3667306"/>
              <a:gd name="connsiteX6" fmla="*/ 1573287 w 5564108"/>
              <a:gd name="connsiteY6" fmla="*/ 3667305 h 3667306"/>
              <a:gd name="connsiteX7" fmla="*/ 806451 w 5564108"/>
              <a:gd name="connsiteY7" fmla="*/ 2902284 h 3667306"/>
              <a:gd name="connsiteX8" fmla="*/ 3184371 w 5564108"/>
              <a:gd name="connsiteY8" fmla="*/ 2135448 h 3667306"/>
              <a:gd name="connsiteX9" fmla="*/ 3951207 w 5564108"/>
              <a:gd name="connsiteY9" fmla="*/ 2900469 h 3667306"/>
              <a:gd name="connsiteX10" fmla="*/ 3186186 w 5564108"/>
              <a:gd name="connsiteY10" fmla="*/ 3667305 h 3667306"/>
              <a:gd name="connsiteX11" fmla="*/ 2419350 w 5564108"/>
              <a:gd name="connsiteY11" fmla="*/ 2902284 h 3667306"/>
              <a:gd name="connsiteX12" fmla="*/ 2377921 w 5564108"/>
              <a:gd name="connsiteY12" fmla="*/ 1343278 h 3667306"/>
              <a:gd name="connsiteX13" fmla="*/ 3144757 w 5564108"/>
              <a:gd name="connsiteY13" fmla="*/ 2108299 h 3667306"/>
              <a:gd name="connsiteX14" fmla="*/ 2379736 w 5564108"/>
              <a:gd name="connsiteY14" fmla="*/ 2875134 h 3667306"/>
              <a:gd name="connsiteX15" fmla="*/ 1612901 w 5564108"/>
              <a:gd name="connsiteY15" fmla="*/ 2110113 h 3667306"/>
              <a:gd name="connsiteX16" fmla="*/ 765021 w 5564108"/>
              <a:gd name="connsiteY16" fmla="*/ 1343277 h 3667306"/>
              <a:gd name="connsiteX17" fmla="*/ 1531858 w 5564108"/>
              <a:gd name="connsiteY17" fmla="*/ 2108298 h 3667306"/>
              <a:gd name="connsiteX18" fmla="*/ 766836 w 5564108"/>
              <a:gd name="connsiteY18" fmla="*/ 2875134 h 3667306"/>
              <a:gd name="connsiteX19" fmla="*/ 0 w 5564108"/>
              <a:gd name="connsiteY19" fmla="*/ 2110113 h 3667306"/>
              <a:gd name="connsiteX20" fmla="*/ 3993242 w 5564108"/>
              <a:gd name="connsiteY20" fmla="*/ 1339579 h 3667306"/>
              <a:gd name="connsiteX21" fmla="*/ 4760078 w 5564108"/>
              <a:gd name="connsiteY21" fmla="*/ 2104600 h 3667306"/>
              <a:gd name="connsiteX22" fmla="*/ 3995057 w 5564108"/>
              <a:gd name="connsiteY22" fmla="*/ 2871436 h 3667306"/>
              <a:gd name="connsiteX23" fmla="*/ 3228222 w 5564108"/>
              <a:gd name="connsiteY23" fmla="*/ 2106415 h 3667306"/>
              <a:gd name="connsiteX24" fmla="*/ 1571472 w 5564108"/>
              <a:gd name="connsiteY24" fmla="*/ 536985 h 3667306"/>
              <a:gd name="connsiteX25" fmla="*/ 2338306 w 5564108"/>
              <a:gd name="connsiteY25" fmla="*/ 1302004 h 3667306"/>
              <a:gd name="connsiteX26" fmla="*/ 1573287 w 5564108"/>
              <a:gd name="connsiteY26" fmla="*/ 2068840 h 3667306"/>
              <a:gd name="connsiteX27" fmla="*/ 806451 w 5564108"/>
              <a:gd name="connsiteY27" fmla="*/ 1303819 h 3667306"/>
              <a:gd name="connsiteX28" fmla="*/ 3184371 w 5564108"/>
              <a:gd name="connsiteY28" fmla="*/ 536984 h 3667306"/>
              <a:gd name="connsiteX29" fmla="*/ 3951207 w 5564108"/>
              <a:gd name="connsiteY29" fmla="*/ 1302004 h 3667306"/>
              <a:gd name="connsiteX30" fmla="*/ 3186186 w 5564108"/>
              <a:gd name="connsiteY30" fmla="*/ 2068840 h 3667306"/>
              <a:gd name="connsiteX31" fmla="*/ 2419350 w 5564108"/>
              <a:gd name="connsiteY31" fmla="*/ 1303819 h 3667306"/>
              <a:gd name="connsiteX32" fmla="*/ 4797271 w 5564108"/>
              <a:gd name="connsiteY32" fmla="*/ 526123 h 3667306"/>
              <a:gd name="connsiteX33" fmla="*/ 5564107 w 5564108"/>
              <a:gd name="connsiteY33" fmla="*/ 1291144 h 3667306"/>
              <a:gd name="connsiteX34" fmla="*/ 4799086 w 5564108"/>
              <a:gd name="connsiteY34" fmla="*/ 2057979 h 3667306"/>
              <a:gd name="connsiteX35" fmla="*/ 4032250 w 5564108"/>
              <a:gd name="connsiteY35" fmla="*/ 1292958 h 3667306"/>
              <a:gd name="connsiteX36" fmla="*/ 4341202 w 5564108"/>
              <a:gd name="connsiteY36" fmla="*/ 1 h 3667306"/>
              <a:gd name="connsiteX37" fmla="*/ 5254803 w 5564108"/>
              <a:gd name="connsiteY37" fmla="*/ 1 h 3667306"/>
              <a:gd name="connsiteX38" fmla="*/ 4799085 w 5564108"/>
              <a:gd name="connsiteY38" fmla="*/ 456799 h 3667306"/>
              <a:gd name="connsiteX39" fmla="*/ 3655447 w 5564108"/>
              <a:gd name="connsiteY39" fmla="*/ 1 h 3667306"/>
              <a:gd name="connsiteX40" fmla="*/ 3186186 w 5564108"/>
              <a:gd name="connsiteY40" fmla="*/ 470376 h 3667306"/>
              <a:gd name="connsiteX41" fmla="*/ 2714695 w 5564108"/>
              <a:gd name="connsiteY41" fmla="*/ 1 h 3667306"/>
              <a:gd name="connsiteX42" fmla="*/ 2633714 w 5564108"/>
              <a:gd name="connsiteY42" fmla="*/ 1 h 3667306"/>
              <a:gd name="connsiteX43" fmla="*/ 3144757 w 5564108"/>
              <a:gd name="connsiteY43" fmla="*/ 509834 h 3667306"/>
              <a:gd name="connsiteX44" fmla="*/ 2379736 w 5564108"/>
              <a:gd name="connsiteY44" fmla="*/ 1276669 h 3667306"/>
              <a:gd name="connsiteX45" fmla="*/ 1612901 w 5564108"/>
              <a:gd name="connsiteY45" fmla="*/ 511649 h 3667306"/>
              <a:gd name="connsiteX46" fmla="*/ 2123338 w 5564108"/>
              <a:gd name="connsiteY46" fmla="*/ 1 h 3667306"/>
              <a:gd name="connsiteX47" fmla="*/ 3734969 w 5564108"/>
              <a:gd name="connsiteY47" fmla="*/ 0 h 3667306"/>
              <a:gd name="connsiteX48" fmla="*/ 4252742 w 5564108"/>
              <a:gd name="connsiteY48" fmla="*/ 1 h 3667306"/>
              <a:gd name="connsiteX49" fmla="*/ 4760078 w 5564108"/>
              <a:gd name="connsiteY49" fmla="*/ 506136 h 3667306"/>
              <a:gd name="connsiteX50" fmla="*/ 3995058 w 5564108"/>
              <a:gd name="connsiteY50" fmla="*/ 1272971 h 3667306"/>
              <a:gd name="connsiteX51" fmla="*/ 3228221 w 5564108"/>
              <a:gd name="connsiteY51" fmla="*/ 507951 h 3667306"/>
              <a:gd name="connsiteX52" fmla="*/ 2042548 w 5564108"/>
              <a:gd name="connsiteY52" fmla="*/ 0 h 3667306"/>
              <a:gd name="connsiteX53" fmla="*/ 1573287 w 5564108"/>
              <a:gd name="connsiteY53" fmla="*/ 470376 h 3667306"/>
              <a:gd name="connsiteX54" fmla="*/ 1101795 w 5564108"/>
              <a:gd name="connsiteY54" fmla="*/ 0 h 366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64108" h="3667306">
                <a:moveTo>
                  <a:pt x="4797271" y="2135449"/>
                </a:moveTo>
                <a:lnTo>
                  <a:pt x="5564108" y="2900469"/>
                </a:lnTo>
                <a:lnTo>
                  <a:pt x="4799086" y="3667306"/>
                </a:lnTo>
                <a:lnTo>
                  <a:pt x="4032250" y="2902285"/>
                </a:lnTo>
                <a:close/>
                <a:moveTo>
                  <a:pt x="1571472" y="2135449"/>
                </a:moveTo>
                <a:lnTo>
                  <a:pt x="2338307" y="2900470"/>
                </a:lnTo>
                <a:lnTo>
                  <a:pt x="1573287" y="3667305"/>
                </a:lnTo>
                <a:lnTo>
                  <a:pt x="806451" y="2902284"/>
                </a:lnTo>
                <a:close/>
                <a:moveTo>
                  <a:pt x="3184371" y="2135448"/>
                </a:moveTo>
                <a:lnTo>
                  <a:pt x="3951207" y="2900469"/>
                </a:lnTo>
                <a:lnTo>
                  <a:pt x="3186186" y="3667305"/>
                </a:lnTo>
                <a:lnTo>
                  <a:pt x="2419350" y="2902284"/>
                </a:lnTo>
                <a:close/>
                <a:moveTo>
                  <a:pt x="2377921" y="1343278"/>
                </a:moveTo>
                <a:lnTo>
                  <a:pt x="3144757" y="2108299"/>
                </a:lnTo>
                <a:lnTo>
                  <a:pt x="2379736" y="2875134"/>
                </a:lnTo>
                <a:lnTo>
                  <a:pt x="1612901" y="2110113"/>
                </a:lnTo>
                <a:close/>
                <a:moveTo>
                  <a:pt x="765021" y="1343277"/>
                </a:moveTo>
                <a:lnTo>
                  <a:pt x="1531858" y="2108298"/>
                </a:lnTo>
                <a:lnTo>
                  <a:pt x="766836" y="2875134"/>
                </a:lnTo>
                <a:lnTo>
                  <a:pt x="0" y="2110113"/>
                </a:lnTo>
                <a:close/>
                <a:moveTo>
                  <a:pt x="3993242" y="1339579"/>
                </a:moveTo>
                <a:lnTo>
                  <a:pt x="4760078" y="2104600"/>
                </a:lnTo>
                <a:lnTo>
                  <a:pt x="3995057" y="2871436"/>
                </a:lnTo>
                <a:lnTo>
                  <a:pt x="3228222" y="2106415"/>
                </a:lnTo>
                <a:close/>
                <a:moveTo>
                  <a:pt x="1571472" y="536985"/>
                </a:moveTo>
                <a:lnTo>
                  <a:pt x="2338306" y="1302004"/>
                </a:lnTo>
                <a:lnTo>
                  <a:pt x="1573287" y="2068840"/>
                </a:lnTo>
                <a:lnTo>
                  <a:pt x="806451" y="1303819"/>
                </a:lnTo>
                <a:close/>
                <a:moveTo>
                  <a:pt x="3184371" y="536984"/>
                </a:moveTo>
                <a:lnTo>
                  <a:pt x="3951207" y="1302004"/>
                </a:lnTo>
                <a:lnTo>
                  <a:pt x="3186186" y="2068840"/>
                </a:lnTo>
                <a:lnTo>
                  <a:pt x="2419350" y="1303819"/>
                </a:lnTo>
                <a:close/>
                <a:moveTo>
                  <a:pt x="4797271" y="526123"/>
                </a:moveTo>
                <a:lnTo>
                  <a:pt x="5564107" y="1291144"/>
                </a:lnTo>
                <a:lnTo>
                  <a:pt x="4799086" y="2057979"/>
                </a:lnTo>
                <a:lnTo>
                  <a:pt x="4032250" y="1292958"/>
                </a:lnTo>
                <a:close/>
                <a:moveTo>
                  <a:pt x="4341202" y="1"/>
                </a:moveTo>
                <a:lnTo>
                  <a:pt x="5254803" y="1"/>
                </a:lnTo>
                <a:lnTo>
                  <a:pt x="4799085" y="456799"/>
                </a:lnTo>
                <a:close/>
                <a:moveTo>
                  <a:pt x="3655447" y="1"/>
                </a:moveTo>
                <a:lnTo>
                  <a:pt x="3186186" y="470376"/>
                </a:lnTo>
                <a:lnTo>
                  <a:pt x="2714695" y="1"/>
                </a:lnTo>
                <a:close/>
                <a:moveTo>
                  <a:pt x="2633714" y="1"/>
                </a:moveTo>
                <a:lnTo>
                  <a:pt x="3144757" y="509834"/>
                </a:lnTo>
                <a:lnTo>
                  <a:pt x="2379736" y="1276669"/>
                </a:lnTo>
                <a:lnTo>
                  <a:pt x="1612901" y="511649"/>
                </a:lnTo>
                <a:lnTo>
                  <a:pt x="2123338" y="1"/>
                </a:lnTo>
                <a:close/>
                <a:moveTo>
                  <a:pt x="3734969" y="0"/>
                </a:moveTo>
                <a:lnTo>
                  <a:pt x="4252742" y="1"/>
                </a:lnTo>
                <a:lnTo>
                  <a:pt x="4760078" y="506136"/>
                </a:lnTo>
                <a:lnTo>
                  <a:pt x="3995058" y="1272971"/>
                </a:lnTo>
                <a:lnTo>
                  <a:pt x="3228221" y="507951"/>
                </a:lnTo>
                <a:close/>
                <a:moveTo>
                  <a:pt x="2042548" y="0"/>
                </a:moveTo>
                <a:lnTo>
                  <a:pt x="1573287" y="470376"/>
                </a:lnTo>
                <a:lnTo>
                  <a:pt x="1101795" y="0"/>
                </a:lnTo>
                <a:close/>
              </a:path>
            </a:pathLst>
          </a:custGeom>
        </p:spPr>
        <p:txBody>
          <a:bodyPr wrap="square">
            <a:noAutofit/>
          </a:bodyPr>
          <a:lstStyle/>
          <a:p>
            <a:endParaRPr lang="zh-CN" altLang="en-US"/>
          </a:p>
        </p:txBody>
      </p:sp>
      <p:sp>
        <p:nvSpPr>
          <p:cNvPr id="61" name="任意多边形: 形状 60">
            <a:extLst>
              <a:ext uri="{FF2B5EF4-FFF2-40B4-BE49-F238E27FC236}">
                <a16:creationId xmlns:a16="http://schemas.microsoft.com/office/drawing/2014/main" xmlns="" id="{4C1B5A71-A52E-4D34-B5D1-012DC0481A7B}"/>
              </a:ext>
            </a:extLst>
          </p:cNvPr>
          <p:cNvSpPr/>
          <p:nvPr userDrawn="1"/>
        </p:nvSpPr>
        <p:spPr>
          <a:xfrm rot="18895927">
            <a:off x="-741774" y="-8938"/>
            <a:ext cx="2458932" cy="2339486"/>
          </a:xfrm>
          <a:custGeom>
            <a:avLst/>
            <a:gdLst>
              <a:gd name="connsiteX0" fmla="*/ 1981637 w 2863967"/>
              <a:gd name="connsiteY0" fmla="*/ 0 h 2724846"/>
              <a:gd name="connsiteX1" fmla="*/ 2863967 w 2863967"/>
              <a:gd name="connsiteY1" fmla="*/ 884424 h 2724846"/>
              <a:gd name="connsiteX2" fmla="*/ 2863967 w 2863967"/>
              <a:gd name="connsiteY2" fmla="*/ 1572560 h 2724846"/>
              <a:gd name="connsiteX3" fmla="*/ 581336 w 2863967"/>
              <a:gd name="connsiteY3" fmla="*/ 1572560 h 2724846"/>
              <a:gd name="connsiteX4" fmla="*/ 581336 w 2863967"/>
              <a:gd name="connsiteY4" fmla="*/ 2724846 h 2724846"/>
              <a:gd name="connsiteX5" fmla="*/ 0 w 2863967"/>
              <a:gd name="connsiteY5" fmla="*/ 2724846 h 2724846"/>
              <a:gd name="connsiteX6" fmla="*/ 0 w 2863967"/>
              <a:gd name="connsiteY6" fmla="*/ 1976947 h 272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967" h="2724846">
                <a:moveTo>
                  <a:pt x="1981637" y="0"/>
                </a:moveTo>
                <a:lnTo>
                  <a:pt x="2863967" y="884424"/>
                </a:lnTo>
                <a:lnTo>
                  <a:pt x="2863967" y="1572560"/>
                </a:lnTo>
                <a:lnTo>
                  <a:pt x="581336" y="1572560"/>
                </a:lnTo>
                <a:lnTo>
                  <a:pt x="581336" y="2724846"/>
                </a:lnTo>
                <a:lnTo>
                  <a:pt x="0" y="2724846"/>
                </a:lnTo>
                <a:lnTo>
                  <a:pt x="0" y="197694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20" name="标题 1"/>
          <p:cNvSpPr>
            <a:spLocks noGrp="1"/>
          </p:cNvSpPr>
          <p:nvPr>
            <p:ph type="title" hasCustomPrompt="1"/>
          </p:nvPr>
        </p:nvSpPr>
        <p:spPr>
          <a:xfrm>
            <a:off x="6096000" y="3954002"/>
            <a:ext cx="5424488" cy="656792"/>
          </a:xfrm>
        </p:spPr>
        <p:txBody>
          <a:bodyPr anchor="b">
            <a:normAutofit/>
          </a:bodyPr>
          <a:lstStyle>
            <a:lvl1pPr algn="l">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p:ph type="body" idx="1" hasCustomPrompt="1"/>
          </p:nvPr>
        </p:nvSpPr>
        <p:spPr>
          <a:xfrm>
            <a:off x="6096000" y="4610793"/>
            <a:ext cx="5424488" cy="1015623"/>
          </a:xfrm>
        </p:spPr>
        <p:txBody>
          <a:bodyPr anchor="t">
            <a:normAutofit/>
          </a:bodyPr>
          <a:lstStyle>
            <a:lvl1pPr marL="0" indent="0" algn="l">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a:extLst>
              <a:ext uri="{FF2B5EF4-FFF2-40B4-BE49-F238E27FC236}">
                <a16:creationId xmlns:a16="http://schemas.microsoft.com/office/drawing/2014/main" xmlns="" id="{25524EF5-2F79-487B-BF91-5B23DD1248C0}"/>
              </a:ext>
            </a:extLst>
          </p:cNvPr>
          <p:cNvSpPr>
            <a:spLocks noGrp="1"/>
          </p:cNvSpPr>
          <p:nvPr>
            <p:ph type="dt" sz="half" idx="10"/>
          </p:nvPr>
        </p:nvSpPr>
        <p:spPr/>
        <p:txBody>
          <a:bodyPr/>
          <a:lstStyle/>
          <a:p>
            <a:fld id="{6489D9C7-5DC6-4263-87FF-7C99F6FB63C3}" type="datetime1">
              <a:rPr lang="zh-CN" altLang="en-US" smtClean="0"/>
              <a:pPr/>
              <a:t>2019/5/14</a:t>
            </a:fld>
            <a:endParaRPr lang="zh-CN" altLang="en-US"/>
          </a:p>
        </p:txBody>
      </p:sp>
      <p:sp>
        <p:nvSpPr>
          <p:cNvPr id="5" name="页脚占位符 4">
            <a:extLst>
              <a:ext uri="{FF2B5EF4-FFF2-40B4-BE49-F238E27FC236}">
                <a16:creationId xmlns:a16="http://schemas.microsoft.com/office/drawing/2014/main" xmlns="" id="{C97459DF-34D1-4D6D-920C-9BE13AFA7B03}"/>
              </a:ext>
            </a:extLst>
          </p:cNvPr>
          <p:cNvSpPr>
            <a:spLocks noGrp="1"/>
          </p:cNvSpPr>
          <p:nvPr>
            <p:ph type="ftr" sz="quarter" idx="11"/>
          </p:nvPr>
        </p:nvSpPr>
        <p:spPr/>
        <p:txBody>
          <a:bodyPr/>
          <a:lstStyle/>
          <a:p>
            <a:r>
              <a:rPr lang="en-US" altLang="zh-CN"/>
              <a:t>www.islide.cc</a:t>
            </a:r>
            <a:endParaRPr lang="zh-CN" altLang="en-US" dirty="0"/>
          </a:p>
        </p:txBody>
      </p:sp>
      <p:sp>
        <p:nvSpPr>
          <p:cNvPr id="6" name="灯片编号占位符 5">
            <a:extLst>
              <a:ext uri="{FF2B5EF4-FFF2-40B4-BE49-F238E27FC236}">
                <a16:creationId xmlns:a16="http://schemas.microsoft.com/office/drawing/2014/main" xmlns="" id="{DBA4B3CA-12E9-4C6B-94BE-1B9EFA6C3087}"/>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日期占位符 2">
            <a:extLst>
              <a:ext uri="{FF2B5EF4-FFF2-40B4-BE49-F238E27FC236}">
                <a16:creationId xmlns:a16="http://schemas.microsoft.com/office/drawing/2014/main" xmlns="" id="{21EEF4E5-3C11-4120-8C6C-D2879E97DF41}"/>
              </a:ext>
            </a:extLst>
          </p:cNvPr>
          <p:cNvSpPr>
            <a:spLocks noGrp="1"/>
          </p:cNvSpPr>
          <p:nvPr>
            <p:ph type="dt" sz="half" idx="10"/>
          </p:nvPr>
        </p:nvSpPr>
        <p:spPr/>
        <p:txBody>
          <a:bodyPr/>
          <a:lstStyle/>
          <a:p>
            <a:fld id="{6489D9C7-5DC6-4263-87FF-7C99F6FB63C3}" type="datetime1">
              <a:rPr lang="zh-CN" altLang="en-US" smtClean="0"/>
              <a:pPr/>
              <a:t>2019/5/14</a:t>
            </a:fld>
            <a:endParaRPr lang="zh-CN" altLang="en-US"/>
          </a:p>
        </p:txBody>
      </p:sp>
      <p:sp>
        <p:nvSpPr>
          <p:cNvPr id="4" name="页脚占位符 3">
            <a:extLst>
              <a:ext uri="{FF2B5EF4-FFF2-40B4-BE49-F238E27FC236}">
                <a16:creationId xmlns:a16="http://schemas.microsoft.com/office/drawing/2014/main" xmlns="" id="{17939FF5-2250-4938-A817-297936DEA923}"/>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xmlns="" id="{6E456B57-3AEB-43BC-A049-718A3C0AF4B3}"/>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Ref idx="1001">
        <a:schemeClr val="bg1"/>
      </p:bgRef>
    </p:bg>
    <p:spTree>
      <p:nvGrpSpPr>
        <p:cNvPr id="1" name=""/>
        <p:cNvGrpSpPr/>
        <p:nvPr/>
      </p:nvGrpSpPr>
      <p:grpSpPr>
        <a:xfrm>
          <a:off x="0" y="0"/>
          <a:ext cx="0" cy="0"/>
          <a:chOff x="0" y="0"/>
          <a:chExt cx="0" cy="0"/>
        </a:xfrm>
      </p:grpSpPr>
      <p:sp>
        <p:nvSpPr>
          <p:cNvPr id="13" name="标题 1"/>
          <p:cNvSpPr>
            <a:spLocks noGrp="1"/>
          </p:cNvSpPr>
          <p:nvPr>
            <p:ph type="ctrTitle" hasCustomPrompt="1"/>
          </p:nvPr>
        </p:nvSpPr>
        <p:spPr>
          <a:xfrm>
            <a:off x="6414001" y="3249227"/>
            <a:ext cx="4701233" cy="1508067"/>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6414001" y="5039751"/>
            <a:ext cx="4701233" cy="310871"/>
          </a:xfrm>
        </p:spPr>
        <p:txBody>
          <a:bodyPr vert="horz" lIns="91440" tIns="45720" rIns="91440" bIns="45720" rtlCol="0">
            <a:normAutofit/>
          </a:bodyPr>
          <a:lstStyle>
            <a:lvl1pPr marL="0" indent="0" algn="l">
              <a:buNone/>
              <a:defRPr lang="zh-CN" altLang="en-US" sz="1600" smtClean="0"/>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p:ph type="body" sz="quarter" idx="18" hasCustomPrompt="1"/>
          </p:nvPr>
        </p:nvSpPr>
        <p:spPr>
          <a:xfrm>
            <a:off x="6414001" y="5355385"/>
            <a:ext cx="4701233" cy="310871"/>
          </a:xfrm>
        </p:spPr>
        <p:txBody>
          <a:bodyPr vert="horz" lIns="91440" tIns="45720" rIns="91440" bIns="45720" rtlCol="0">
            <a:normAutofit/>
          </a:bodyPr>
          <a:lstStyle>
            <a:lvl1pPr marL="0" indent="0" algn="l">
              <a:buNone/>
              <a:defRPr lang="zh-CN" altLang="en-US" sz="1600" smtClean="0"/>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10" name="图片占位符 9">
            <a:extLst>
              <a:ext uri="{FF2B5EF4-FFF2-40B4-BE49-F238E27FC236}">
                <a16:creationId xmlns:a16="http://schemas.microsoft.com/office/drawing/2014/main" xmlns="" id="{B5EFA0D3-3E13-437E-9BC8-FF6E6B427A7D}"/>
              </a:ext>
            </a:extLst>
          </p:cNvPr>
          <p:cNvSpPr>
            <a:spLocks noGrp="1"/>
          </p:cNvSpPr>
          <p:nvPr>
            <p:ph type="pic" sz="quarter" idx="19"/>
          </p:nvPr>
        </p:nvSpPr>
        <p:spPr>
          <a:xfrm>
            <a:off x="213893" y="-1"/>
            <a:ext cx="5564108" cy="3667306"/>
          </a:xfrm>
          <a:custGeom>
            <a:avLst/>
            <a:gdLst>
              <a:gd name="connsiteX0" fmla="*/ 4797271 w 5564108"/>
              <a:gd name="connsiteY0" fmla="*/ 2135449 h 3667306"/>
              <a:gd name="connsiteX1" fmla="*/ 5564108 w 5564108"/>
              <a:gd name="connsiteY1" fmla="*/ 2900469 h 3667306"/>
              <a:gd name="connsiteX2" fmla="*/ 4799086 w 5564108"/>
              <a:gd name="connsiteY2" fmla="*/ 3667306 h 3667306"/>
              <a:gd name="connsiteX3" fmla="*/ 4032250 w 5564108"/>
              <a:gd name="connsiteY3" fmla="*/ 2902285 h 3667306"/>
              <a:gd name="connsiteX4" fmla="*/ 1571472 w 5564108"/>
              <a:gd name="connsiteY4" fmla="*/ 2135449 h 3667306"/>
              <a:gd name="connsiteX5" fmla="*/ 2338307 w 5564108"/>
              <a:gd name="connsiteY5" fmla="*/ 2900470 h 3667306"/>
              <a:gd name="connsiteX6" fmla="*/ 1573287 w 5564108"/>
              <a:gd name="connsiteY6" fmla="*/ 3667305 h 3667306"/>
              <a:gd name="connsiteX7" fmla="*/ 806451 w 5564108"/>
              <a:gd name="connsiteY7" fmla="*/ 2902284 h 3667306"/>
              <a:gd name="connsiteX8" fmla="*/ 3184371 w 5564108"/>
              <a:gd name="connsiteY8" fmla="*/ 2135448 h 3667306"/>
              <a:gd name="connsiteX9" fmla="*/ 3951207 w 5564108"/>
              <a:gd name="connsiteY9" fmla="*/ 2900469 h 3667306"/>
              <a:gd name="connsiteX10" fmla="*/ 3186186 w 5564108"/>
              <a:gd name="connsiteY10" fmla="*/ 3667305 h 3667306"/>
              <a:gd name="connsiteX11" fmla="*/ 2419350 w 5564108"/>
              <a:gd name="connsiteY11" fmla="*/ 2902284 h 3667306"/>
              <a:gd name="connsiteX12" fmla="*/ 2377921 w 5564108"/>
              <a:gd name="connsiteY12" fmla="*/ 1343278 h 3667306"/>
              <a:gd name="connsiteX13" fmla="*/ 3144757 w 5564108"/>
              <a:gd name="connsiteY13" fmla="*/ 2108299 h 3667306"/>
              <a:gd name="connsiteX14" fmla="*/ 2379736 w 5564108"/>
              <a:gd name="connsiteY14" fmla="*/ 2875134 h 3667306"/>
              <a:gd name="connsiteX15" fmla="*/ 1612901 w 5564108"/>
              <a:gd name="connsiteY15" fmla="*/ 2110113 h 3667306"/>
              <a:gd name="connsiteX16" fmla="*/ 765021 w 5564108"/>
              <a:gd name="connsiteY16" fmla="*/ 1343277 h 3667306"/>
              <a:gd name="connsiteX17" fmla="*/ 1531858 w 5564108"/>
              <a:gd name="connsiteY17" fmla="*/ 2108298 h 3667306"/>
              <a:gd name="connsiteX18" fmla="*/ 766836 w 5564108"/>
              <a:gd name="connsiteY18" fmla="*/ 2875134 h 3667306"/>
              <a:gd name="connsiteX19" fmla="*/ 0 w 5564108"/>
              <a:gd name="connsiteY19" fmla="*/ 2110113 h 3667306"/>
              <a:gd name="connsiteX20" fmla="*/ 3993242 w 5564108"/>
              <a:gd name="connsiteY20" fmla="*/ 1339579 h 3667306"/>
              <a:gd name="connsiteX21" fmla="*/ 4760078 w 5564108"/>
              <a:gd name="connsiteY21" fmla="*/ 2104600 h 3667306"/>
              <a:gd name="connsiteX22" fmla="*/ 3995057 w 5564108"/>
              <a:gd name="connsiteY22" fmla="*/ 2871436 h 3667306"/>
              <a:gd name="connsiteX23" fmla="*/ 3228222 w 5564108"/>
              <a:gd name="connsiteY23" fmla="*/ 2106415 h 3667306"/>
              <a:gd name="connsiteX24" fmla="*/ 1571472 w 5564108"/>
              <a:gd name="connsiteY24" fmla="*/ 536985 h 3667306"/>
              <a:gd name="connsiteX25" fmla="*/ 2338306 w 5564108"/>
              <a:gd name="connsiteY25" fmla="*/ 1302004 h 3667306"/>
              <a:gd name="connsiteX26" fmla="*/ 1573287 w 5564108"/>
              <a:gd name="connsiteY26" fmla="*/ 2068840 h 3667306"/>
              <a:gd name="connsiteX27" fmla="*/ 806451 w 5564108"/>
              <a:gd name="connsiteY27" fmla="*/ 1303819 h 3667306"/>
              <a:gd name="connsiteX28" fmla="*/ 3184371 w 5564108"/>
              <a:gd name="connsiteY28" fmla="*/ 536984 h 3667306"/>
              <a:gd name="connsiteX29" fmla="*/ 3951207 w 5564108"/>
              <a:gd name="connsiteY29" fmla="*/ 1302004 h 3667306"/>
              <a:gd name="connsiteX30" fmla="*/ 3186186 w 5564108"/>
              <a:gd name="connsiteY30" fmla="*/ 2068840 h 3667306"/>
              <a:gd name="connsiteX31" fmla="*/ 2419350 w 5564108"/>
              <a:gd name="connsiteY31" fmla="*/ 1303819 h 3667306"/>
              <a:gd name="connsiteX32" fmla="*/ 4797271 w 5564108"/>
              <a:gd name="connsiteY32" fmla="*/ 526123 h 3667306"/>
              <a:gd name="connsiteX33" fmla="*/ 5564107 w 5564108"/>
              <a:gd name="connsiteY33" fmla="*/ 1291144 h 3667306"/>
              <a:gd name="connsiteX34" fmla="*/ 4799086 w 5564108"/>
              <a:gd name="connsiteY34" fmla="*/ 2057979 h 3667306"/>
              <a:gd name="connsiteX35" fmla="*/ 4032250 w 5564108"/>
              <a:gd name="connsiteY35" fmla="*/ 1292958 h 3667306"/>
              <a:gd name="connsiteX36" fmla="*/ 4341202 w 5564108"/>
              <a:gd name="connsiteY36" fmla="*/ 1 h 3667306"/>
              <a:gd name="connsiteX37" fmla="*/ 5254803 w 5564108"/>
              <a:gd name="connsiteY37" fmla="*/ 1 h 3667306"/>
              <a:gd name="connsiteX38" fmla="*/ 4799085 w 5564108"/>
              <a:gd name="connsiteY38" fmla="*/ 456799 h 3667306"/>
              <a:gd name="connsiteX39" fmla="*/ 3655447 w 5564108"/>
              <a:gd name="connsiteY39" fmla="*/ 1 h 3667306"/>
              <a:gd name="connsiteX40" fmla="*/ 3186186 w 5564108"/>
              <a:gd name="connsiteY40" fmla="*/ 470376 h 3667306"/>
              <a:gd name="connsiteX41" fmla="*/ 2714695 w 5564108"/>
              <a:gd name="connsiteY41" fmla="*/ 1 h 3667306"/>
              <a:gd name="connsiteX42" fmla="*/ 2633714 w 5564108"/>
              <a:gd name="connsiteY42" fmla="*/ 1 h 3667306"/>
              <a:gd name="connsiteX43" fmla="*/ 3144757 w 5564108"/>
              <a:gd name="connsiteY43" fmla="*/ 509834 h 3667306"/>
              <a:gd name="connsiteX44" fmla="*/ 2379736 w 5564108"/>
              <a:gd name="connsiteY44" fmla="*/ 1276669 h 3667306"/>
              <a:gd name="connsiteX45" fmla="*/ 1612901 w 5564108"/>
              <a:gd name="connsiteY45" fmla="*/ 511649 h 3667306"/>
              <a:gd name="connsiteX46" fmla="*/ 2123338 w 5564108"/>
              <a:gd name="connsiteY46" fmla="*/ 1 h 3667306"/>
              <a:gd name="connsiteX47" fmla="*/ 3734969 w 5564108"/>
              <a:gd name="connsiteY47" fmla="*/ 0 h 3667306"/>
              <a:gd name="connsiteX48" fmla="*/ 4252742 w 5564108"/>
              <a:gd name="connsiteY48" fmla="*/ 1 h 3667306"/>
              <a:gd name="connsiteX49" fmla="*/ 4760078 w 5564108"/>
              <a:gd name="connsiteY49" fmla="*/ 506136 h 3667306"/>
              <a:gd name="connsiteX50" fmla="*/ 3995058 w 5564108"/>
              <a:gd name="connsiteY50" fmla="*/ 1272971 h 3667306"/>
              <a:gd name="connsiteX51" fmla="*/ 3228221 w 5564108"/>
              <a:gd name="connsiteY51" fmla="*/ 507951 h 3667306"/>
              <a:gd name="connsiteX52" fmla="*/ 2042548 w 5564108"/>
              <a:gd name="connsiteY52" fmla="*/ 0 h 3667306"/>
              <a:gd name="connsiteX53" fmla="*/ 1573287 w 5564108"/>
              <a:gd name="connsiteY53" fmla="*/ 470376 h 3667306"/>
              <a:gd name="connsiteX54" fmla="*/ 1101795 w 5564108"/>
              <a:gd name="connsiteY54" fmla="*/ 0 h 366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64108" h="3667306">
                <a:moveTo>
                  <a:pt x="4797271" y="2135449"/>
                </a:moveTo>
                <a:lnTo>
                  <a:pt x="5564108" y="2900469"/>
                </a:lnTo>
                <a:lnTo>
                  <a:pt x="4799086" y="3667306"/>
                </a:lnTo>
                <a:lnTo>
                  <a:pt x="4032250" y="2902285"/>
                </a:lnTo>
                <a:close/>
                <a:moveTo>
                  <a:pt x="1571472" y="2135449"/>
                </a:moveTo>
                <a:lnTo>
                  <a:pt x="2338307" y="2900470"/>
                </a:lnTo>
                <a:lnTo>
                  <a:pt x="1573287" y="3667305"/>
                </a:lnTo>
                <a:lnTo>
                  <a:pt x="806451" y="2902284"/>
                </a:lnTo>
                <a:close/>
                <a:moveTo>
                  <a:pt x="3184371" y="2135448"/>
                </a:moveTo>
                <a:lnTo>
                  <a:pt x="3951207" y="2900469"/>
                </a:lnTo>
                <a:lnTo>
                  <a:pt x="3186186" y="3667305"/>
                </a:lnTo>
                <a:lnTo>
                  <a:pt x="2419350" y="2902284"/>
                </a:lnTo>
                <a:close/>
                <a:moveTo>
                  <a:pt x="2377921" y="1343278"/>
                </a:moveTo>
                <a:lnTo>
                  <a:pt x="3144757" y="2108299"/>
                </a:lnTo>
                <a:lnTo>
                  <a:pt x="2379736" y="2875134"/>
                </a:lnTo>
                <a:lnTo>
                  <a:pt x="1612901" y="2110113"/>
                </a:lnTo>
                <a:close/>
                <a:moveTo>
                  <a:pt x="765021" y="1343277"/>
                </a:moveTo>
                <a:lnTo>
                  <a:pt x="1531858" y="2108298"/>
                </a:lnTo>
                <a:lnTo>
                  <a:pt x="766836" y="2875134"/>
                </a:lnTo>
                <a:lnTo>
                  <a:pt x="0" y="2110113"/>
                </a:lnTo>
                <a:close/>
                <a:moveTo>
                  <a:pt x="3993242" y="1339579"/>
                </a:moveTo>
                <a:lnTo>
                  <a:pt x="4760078" y="2104600"/>
                </a:lnTo>
                <a:lnTo>
                  <a:pt x="3995057" y="2871436"/>
                </a:lnTo>
                <a:lnTo>
                  <a:pt x="3228222" y="2106415"/>
                </a:lnTo>
                <a:close/>
                <a:moveTo>
                  <a:pt x="1571472" y="536985"/>
                </a:moveTo>
                <a:lnTo>
                  <a:pt x="2338306" y="1302004"/>
                </a:lnTo>
                <a:lnTo>
                  <a:pt x="1573287" y="2068840"/>
                </a:lnTo>
                <a:lnTo>
                  <a:pt x="806451" y="1303819"/>
                </a:lnTo>
                <a:close/>
                <a:moveTo>
                  <a:pt x="3184371" y="536984"/>
                </a:moveTo>
                <a:lnTo>
                  <a:pt x="3951207" y="1302004"/>
                </a:lnTo>
                <a:lnTo>
                  <a:pt x="3186186" y="2068840"/>
                </a:lnTo>
                <a:lnTo>
                  <a:pt x="2419350" y="1303819"/>
                </a:lnTo>
                <a:close/>
                <a:moveTo>
                  <a:pt x="4797271" y="526123"/>
                </a:moveTo>
                <a:lnTo>
                  <a:pt x="5564107" y="1291144"/>
                </a:lnTo>
                <a:lnTo>
                  <a:pt x="4799086" y="2057979"/>
                </a:lnTo>
                <a:lnTo>
                  <a:pt x="4032250" y="1292958"/>
                </a:lnTo>
                <a:close/>
                <a:moveTo>
                  <a:pt x="4341202" y="1"/>
                </a:moveTo>
                <a:lnTo>
                  <a:pt x="5254803" y="1"/>
                </a:lnTo>
                <a:lnTo>
                  <a:pt x="4799085" y="456799"/>
                </a:lnTo>
                <a:close/>
                <a:moveTo>
                  <a:pt x="3655447" y="1"/>
                </a:moveTo>
                <a:lnTo>
                  <a:pt x="3186186" y="470376"/>
                </a:lnTo>
                <a:lnTo>
                  <a:pt x="2714695" y="1"/>
                </a:lnTo>
                <a:close/>
                <a:moveTo>
                  <a:pt x="2633714" y="1"/>
                </a:moveTo>
                <a:lnTo>
                  <a:pt x="3144757" y="509834"/>
                </a:lnTo>
                <a:lnTo>
                  <a:pt x="2379736" y="1276669"/>
                </a:lnTo>
                <a:lnTo>
                  <a:pt x="1612901" y="511649"/>
                </a:lnTo>
                <a:lnTo>
                  <a:pt x="2123338" y="1"/>
                </a:lnTo>
                <a:close/>
                <a:moveTo>
                  <a:pt x="3734969" y="0"/>
                </a:moveTo>
                <a:lnTo>
                  <a:pt x="4252742" y="1"/>
                </a:lnTo>
                <a:lnTo>
                  <a:pt x="4760078" y="506136"/>
                </a:lnTo>
                <a:lnTo>
                  <a:pt x="3995058" y="1272971"/>
                </a:lnTo>
                <a:lnTo>
                  <a:pt x="3228221" y="507951"/>
                </a:lnTo>
                <a:close/>
                <a:moveTo>
                  <a:pt x="2042548" y="0"/>
                </a:moveTo>
                <a:lnTo>
                  <a:pt x="1573287" y="470376"/>
                </a:lnTo>
                <a:lnTo>
                  <a:pt x="1101795" y="0"/>
                </a:lnTo>
                <a:close/>
              </a:path>
            </a:pathLst>
          </a:custGeom>
        </p:spPr>
        <p:txBody>
          <a:bodyPr wrap="square">
            <a:noAutofit/>
          </a:bodyPr>
          <a:lstStyle/>
          <a:p>
            <a:endParaRPr lang="zh-CN" altLang="en-US"/>
          </a:p>
        </p:txBody>
      </p:sp>
      <p:sp>
        <p:nvSpPr>
          <p:cNvPr id="11" name="任意多边形: 形状 10">
            <a:extLst>
              <a:ext uri="{FF2B5EF4-FFF2-40B4-BE49-F238E27FC236}">
                <a16:creationId xmlns:a16="http://schemas.microsoft.com/office/drawing/2014/main" xmlns="" id="{BD176789-41B6-4E77-B353-D3B1BC40FB0E}"/>
              </a:ext>
            </a:extLst>
          </p:cNvPr>
          <p:cNvSpPr/>
          <p:nvPr userDrawn="1"/>
        </p:nvSpPr>
        <p:spPr>
          <a:xfrm rot="18895927">
            <a:off x="-855667" y="-11063"/>
            <a:ext cx="2863967" cy="2724846"/>
          </a:xfrm>
          <a:custGeom>
            <a:avLst/>
            <a:gdLst>
              <a:gd name="connsiteX0" fmla="*/ 1981637 w 2863967"/>
              <a:gd name="connsiteY0" fmla="*/ 0 h 2724846"/>
              <a:gd name="connsiteX1" fmla="*/ 2863967 w 2863967"/>
              <a:gd name="connsiteY1" fmla="*/ 884424 h 2724846"/>
              <a:gd name="connsiteX2" fmla="*/ 2863967 w 2863967"/>
              <a:gd name="connsiteY2" fmla="*/ 1572560 h 2724846"/>
              <a:gd name="connsiteX3" fmla="*/ 581336 w 2863967"/>
              <a:gd name="connsiteY3" fmla="*/ 1572560 h 2724846"/>
              <a:gd name="connsiteX4" fmla="*/ 581336 w 2863967"/>
              <a:gd name="connsiteY4" fmla="*/ 2724846 h 2724846"/>
              <a:gd name="connsiteX5" fmla="*/ 0 w 2863967"/>
              <a:gd name="connsiteY5" fmla="*/ 2724846 h 2724846"/>
              <a:gd name="connsiteX6" fmla="*/ 0 w 2863967"/>
              <a:gd name="connsiteY6" fmla="*/ 1976947 h 272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967" h="2724846">
                <a:moveTo>
                  <a:pt x="1981637" y="0"/>
                </a:moveTo>
                <a:lnTo>
                  <a:pt x="2863967" y="884424"/>
                </a:lnTo>
                <a:lnTo>
                  <a:pt x="2863967" y="1572560"/>
                </a:lnTo>
                <a:lnTo>
                  <a:pt x="581336" y="1572560"/>
                </a:lnTo>
                <a:lnTo>
                  <a:pt x="581336" y="2724846"/>
                </a:lnTo>
                <a:lnTo>
                  <a:pt x="0" y="2724846"/>
                </a:lnTo>
                <a:lnTo>
                  <a:pt x="0" y="197694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xmlns=""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xmlns=""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xmlns=""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xmlns=""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xmlns=""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xmlns=""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xmlns=""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49628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xmlns=""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xmlns=""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xmlns=""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xmlns=""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xmlns=""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xmlns=""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xmlns=""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22682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xmlns=""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xmlns=""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xmlns=""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xmlns=""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xmlns=""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24814906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tint val="75000"/>
                  </a:schemeClr>
                </a:solidFill>
              </a:defRPr>
            </a:lvl1pPr>
          </a:lstStyle>
          <a:p>
            <a:fld id="{6489D9C7-5DC6-4263-87FF-7C99F6FB63C3}" type="datetime1">
              <a:rPr lang="zh-CN" altLang="en-US" smtClean="0"/>
              <a:pPr/>
              <a:t>2019/5/14</a:t>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ltLang="zh-CN" dirty="0"/>
              <a:t>www.islide.cc</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fld id="{5DD3DB80-B894-403A-B48E-6FDC1A72010E}" type="slidenum">
              <a:rPr lang="zh-CN" altLang="en-US" smtClean="0"/>
              <a:pPr/>
              <a:t>‹#›</a:t>
            </a:fld>
            <a:endParaRPr lang="zh-CN" altLang="en-US"/>
          </a:p>
        </p:txBody>
      </p:sp>
      <p:cxnSp>
        <p:nvCxnSpPr>
          <p:cNvPr id="7" name="直接连接符 6"/>
          <p:cNvCxnSpPr/>
          <p:nvPr userDrawn="1"/>
        </p:nvCxnSpPr>
        <p:spPr>
          <a:xfrm>
            <a:off x="588901"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2" r:id="rId1"/>
    <p:sldLayoutId id="2147483651"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422"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50746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baike.baidu.com/item/%E9%A2%84%E9%98%B2%E6%80%A7%E7%BB%B4%E6%8A%A4/509147?fr=aladdin" TargetMode="External"/><Relationship Id="rId2" Type="http://schemas.openxmlformats.org/officeDocument/2006/relationships/hyperlink" Target="https://baike.baidu.com/item/%E6%94%B9%E6%AD%A3%E6%80%A7%E7%BB%B4%E6%8A%A4/11055560?fr=aladdin"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hyperlink" Target="https://baike.baidu.com/item/%E5%8A%A0%E6%9D%83%E6%95%B0" TargetMode="Externa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hyperlink" Target="https://baike.baidu.com/item/%E8%BD%AF%E4%BB%B6/12053" TargetMode="Externa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占位符 96" descr="图片包含 天空, 户外, 建筑物, 桥&#10;&#10;已生成极高可信度的说明">
            <a:extLst>
              <a:ext uri="{FF2B5EF4-FFF2-40B4-BE49-F238E27FC236}">
                <a16:creationId xmlns:a16="http://schemas.microsoft.com/office/drawing/2014/main" xmlns="" id="{2481059D-8B10-42E7-90E4-857CF5450D33}"/>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8245" b="18245"/>
          <a:stretch/>
        </p:blipFill>
        <p:spPr/>
      </p:pic>
      <p:sp>
        <p:nvSpPr>
          <p:cNvPr id="4" name="标题 3"/>
          <p:cNvSpPr>
            <a:spLocks noGrp="1"/>
          </p:cNvSpPr>
          <p:nvPr>
            <p:ph type="ctrTitle"/>
          </p:nvPr>
        </p:nvSpPr>
        <p:spPr>
          <a:xfrm>
            <a:off x="3545131" y="4191456"/>
            <a:ext cx="9139238" cy="1096527"/>
          </a:xfrm>
        </p:spPr>
        <p:txBody>
          <a:bodyPr>
            <a:normAutofit/>
          </a:bodyPr>
          <a:lstStyle/>
          <a:p>
            <a:r>
              <a:rPr lang="zh-CN" altLang="en-US" dirty="0" smtClean="0"/>
              <a:t>第八章   维护</a:t>
            </a:r>
            <a:endParaRPr lang="zh-CN" altLang="en-US" dirty="0"/>
          </a:p>
        </p:txBody>
      </p:sp>
      <p:sp>
        <p:nvSpPr>
          <p:cNvPr id="23" name="文本框 22">
            <a:extLst/>
          </p:cNvPr>
          <p:cNvSpPr txBox="1"/>
          <p:nvPr/>
        </p:nvSpPr>
        <p:spPr>
          <a:xfrm>
            <a:off x="4344132" y="3559182"/>
            <a:ext cx="1605573" cy="770178"/>
          </a:xfrm>
          <a:prstGeom prst="rect">
            <a:avLst/>
          </a:prstGeom>
          <a:noFill/>
        </p:spPr>
        <p:txBody>
          <a:bodyPr wrap="none" rtlCol="0">
            <a:prstTxWarp prst="textPlain">
              <a:avLst/>
            </a:prstTxWarp>
            <a:spAutoFit/>
          </a:bodyPr>
          <a:lstStyle/>
          <a:p>
            <a:r>
              <a:rPr lang="en-US" altLang="zh-CN" sz="9600" dirty="0" smtClean="0">
                <a:solidFill>
                  <a:schemeClr val="bg1">
                    <a:lumMod val="75000"/>
                  </a:schemeClr>
                </a:solidFill>
                <a:latin typeface="Impact" panose="020B0806030902050204" pitchFamily="34" charset="0"/>
              </a:rPr>
              <a:t>2019</a:t>
            </a:r>
            <a:endParaRPr lang="zh-CN" altLang="en-US" sz="9600" dirty="0">
              <a:solidFill>
                <a:schemeClr val="bg1">
                  <a:lumMod val="75000"/>
                </a:schemeClr>
              </a:solidFill>
              <a:latin typeface="Impact" panose="020B0806030902050204" pitchFamily="34" charset="0"/>
            </a:endParaRPr>
          </a:p>
        </p:txBody>
      </p:sp>
      <p:pic>
        <p:nvPicPr>
          <p:cNvPr id="11" name="图片 10">
            <a:extLst>
              <a:ext uri="{FF2B5EF4-FFF2-40B4-BE49-F238E27FC236}">
                <a16:creationId xmlns:a16="http://schemas.microsoft.com/office/drawing/2014/main" xmlns="" id="{C2A82C92-C257-4C34-8D4F-ECB590FCC1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9076" y="172449"/>
            <a:ext cx="1462068" cy="1348027"/>
          </a:xfrm>
          <a:prstGeom prst="rect">
            <a:avLst/>
          </a:prstGeom>
        </p:spPr>
      </p:pic>
      <p:sp>
        <p:nvSpPr>
          <p:cNvPr id="3" name="矩形 2"/>
          <p:cNvSpPr/>
          <p:nvPr/>
        </p:nvSpPr>
        <p:spPr>
          <a:xfrm>
            <a:off x="2235196" y="5451094"/>
            <a:ext cx="6327373" cy="523220"/>
          </a:xfrm>
          <a:prstGeom prst="rect">
            <a:avLst/>
          </a:prstGeom>
          <a:noFill/>
        </p:spPr>
        <p:txBody>
          <a:bodyPr wrap="none" lIns="91440" tIns="45720" rIns="91440" bIns="45720">
            <a:spAutoFit/>
          </a:bodyPr>
          <a:lstStyle/>
          <a:p>
            <a:pPr algn="ctr"/>
            <a:r>
              <a:rPr lang="zh-CN" altLang="en-US" sz="2800" b="1" dirty="0">
                <a:ln w="900" cmpd="sng">
                  <a:solidFill>
                    <a:srgbClr val="FF0000">
                      <a:alpha val="55000"/>
                    </a:srgbClr>
                  </a:solidFill>
                  <a:prstDash val="solid"/>
                </a:ln>
                <a:solidFill>
                  <a:schemeClr val="accent1">
                    <a:lumMod val="75000"/>
                  </a:schemeClr>
                </a:solidFill>
                <a:effectLst>
                  <a:innerShdw blurRad="101600" dist="76200" dir="5400000">
                    <a:srgbClr val="0070C0">
                      <a:alpha val="74000"/>
                    </a:srgbClr>
                  </a:innerShdw>
                </a:effectLst>
              </a:rPr>
              <a:t>制作人：陈杰    组员：陈传岭，</a:t>
            </a:r>
            <a:r>
              <a:rPr lang="zh-CN" altLang="en-US" sz="2800" b="1" cap="none" spc="0" dirty="0" smtClean="0">
                <a:ln w="900" cmpd="sng">
                  <a:solidFill>
                    <a:srgbClr val="FF0000">
                      <a:alpha val="55000"/>
                    </a:srgbClr>
                  </a:solidFill>
                  <a:prstDash val="solid"/>
                </a:ln>
                <a:solidFill>
                  <a:schemeClr val="accent1">
                    <a:lumMod val="75000"/>
                  </a:schemeClr>
                </a:solidFill>
                <a:effectLst>
                  <a:innerShdw blurRad="101600" dist="76200" dir="5400000">
                    <a:srgbClr val="0070C0">
                      <a:alpha val="74000"/>
                    </a:srgbClr>
                  </a:innerShdw>
                </a:effectLst>
              </a:rPr>
              <a:t>周泽鑫</a:t>
            </a:r>
            <a:endParaRPr lang="zh-CN" altLang="en-US" sz="2800" b="1" cap="none" spc="0" dirty="0">
              <a:ln w="900" cmpd="sng">
                <a:solidFill>
                  <a:srgbClr val="FF0000">
                    <a:alpha val="55000"/>
                  </a:srgbClr>
                </a:solidFill>
                <a:prstDash val="solid"/>
              </a:ln>
              <a:solidFill>
                <a:schemeClr val="accent1">
                  <a:lumMod val="75000"/>
                </a:schemeClr>
              </a:solidFill>
              <a:effectLst>
                <a:innerShdw blurRad="101600" dist="76200" dir="5400000">
                  <a:srgbClr val="0070C0">
                    <a:alpha val="74000"/>
                  </a:srgbClr>
                </a:innerShdw>
              </a:effectLst>
            </a:endParaRPr>
          </a:p>
        </p:txBody>
      </p:sp>
    </p:spTree>
    <p:extLst>
      <p:ext uri="{BB962C8B-B14F-4D97-AF65-F5344CB8AC3E}">
        <p14:creationId xmlns:p14="http://schemas.microsoft.com/office/powerpoint/2010/main" val="22717418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a:t>
            </a:r>
            <a:r>
              <a:rPr lang="zh-CN" altLang="en-US" dirty="0"/>
              <a:t>适应性维护</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5" name="TextBox 4"/>
          <p:cNvSpPr txBox="1"/>
          <p:nvPr/>
        </p:nvSpPr>
        <p:spPr>
          <a:xfrm>
            <a:off x="852850" y="1580376"/>
            <a:ext cx="6646988" cy="461665"/>
          </a:xfrm>
          <a:prstGeom prst="rect">
            <a:avLst/>
          </a:prstGeom>
          <a:noFill/>
        </p:spPr>
        <p:txBody>
          <a:bodyPr wrap="square" rtlCol="0">
            <a:spAutoFit/>
          </a:bodyPr>
          <a:lstStyle/>
          <a:p>
            <a:r>
              <a:rPr lang="zh-CN" altLang="en-US" sz="2400" dirty="0" smtClean="0"/>
              <a:t>对软件来说，环境变化源于以下几个方面：</a:t>
            </a:r>
            <a:endParaRPr lang="zh-CN" altLang="en-US" sz="2400" dirty="0"/>
          </a:p>
        </p:txBody>
      </p:sp>
      <p:sp>
        <p:nvSpPr>
          <p:cNvPr id="7" name="等腰三角形 6"/>
          <p:cNvSpPr/>
          <p:nvPr/>
        </p:nvSpPr>
        <p:spPr>
          <a:xfrm rot="5400000">
            <a:off x="807423" y="2369553"/>
            <a:ext cx="334112" cy="3956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345223" y="2422279"/>
            <a:ext cx="4501662" cy="369332"/>
          </a:xfrm>
          <a:prstGeom prst="rect">
            <a:avLst/>
          </a:prstGeom>
          <a:noFill/>
        </p:spPr>
        <p:txBody>
          <a:bodyPr wrap="square" rtlCol="0">
            <a:spAutoFit/>
          </a:bodyPr>
          <a:lstStyle/>
          <a:p>
            <a:r>
              <a:rPr lang="zh-CN" altLang="en-US" dirty="0" smtClean="0">
                <a:solidFill>
                  <a:srgbClr val="FF0000"/>
                </a:solidFill>
              </a:rPr>
              <a:t>外部环境（新的硬、软件配置）</a:t>
            </a:r>
            <a:endParaRPr lang="zh-CN" altLang="en-US" dirty="0">
              <a:solidFill>
                <a:srgbClr val="FF0000"/>
              </a:solidFill>
            </a:endParaRPr>
          </a:p>
        </p:txBody>
      </p:sp>
      <p:sp>
        <p:nvSpPr>
          <p:cNvPr id="9" name="TextBox 8"/>
          <p:cNvSpPr txBox="1"/>
          <p:nvPr/>
        </p:nvSpPr>
        <p:spPr>
          <a:xfrm>
            <a:off x="1477108" y="3059723"/>
            <a:ext cx="8651630" cy="923330"/>
          </a:xfrm>
          <a:prstGeom prst="rect">
            <a:avLst/>
          </a:prstGeom>
          <a:noFill/>
        </p:spPr>
        <p:txBody>
          <a:bodyPr wrap="square" rtlCol="0">
            <a:spAutoFit/>
          </a:bodyPr>
          <a:lstStyle/>
          <a:p>
            <a:r>
              <a:rPr lang="zh-CN" altLang="en-US" dirty="0" smtClean="0"/>
              <a:t>硬件和操作系统更新</a:t>
            </a:r>
            <a:endParaRPr lang="en-US" altLang="zh-CN" dirty="0" smtClean="0"/>
          </a:p>
          <a:p>
            <a:r>
              <a:rPr lang="zh-CN" altLang="en-US" dirty="0" smtClean="0"/>
              <a:t>系统运行环境的变化。如由主机方式变成客户</a:t>
            </a:r>
            <a:r>
              <a:rPr lang="en-US" altLang="zh-CN" dirty="0" smtClean="0"/>
              <a:t>/</a:t>
            </a:r>
            <a:r>
              <a:rPr lang="zh-CN" altLang="en-US" dirty="0" smtClean="0"/>
              <a:t>服务器方式，由客户</a:t>
            </a:r>
            <a:r>
              <a:rPr lang="en-US" altLang="zh-CN" dirty="0" smtClean="0"/>
              <a:t>/</a:t>
            </a:r>
            <a:r>
              <a:rPr lang="zh-CN" altLang="en-US" dirty="0" smtClean="0"/>
              <a:t>服务器方式变成</a:t>
            </a:r>
            <a:r>
              <a:rPr lang="en-US" altLang="zh-CN" dirty="0" smtClean="0"/>
              <a:t>web</a:t>
            </a:r>
            <a:r>
              <a:rPr lang="zh-CN" altLang="en-US" dirty="0" smtClean="0"/>
              <a:t>方式</a:t>
            </a:r>
            <a:endParaRPr lang="zh-CN" altLang="en-US" dirty="0"/>
          </a:p>
        </p:txBody>
      </p:sp>
      <p:sp>
        <p:nvSpPr>
          <p:cNvPr id="10" name="爆炸形 1 9"/>
          <p:cNvSpPr/>
          <p:nvPr/>
        </p:nvSpPr>
        <p:spPr>
          <a:xfrm>
            <a:off x="1217733" y="3143249"/>
            <a:ext cx="193431" cy="219808"/>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爆炸形 1 10"/>
          <p:cNvSpPr/>
          <p:nvPr/>
        </p:nvSpPr>
        <p:spPr>
          <a:xfrm>
            <a:off x="1211877" y="3436321"/>
            <a:ext cx="193431" cy="219808"/>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807423" y="4038600"/>
            <a:ext cx="334112" cy="3956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1477107" y="4076696"/>
            <a:ext cx="8150469" cy="369332"/>
          </a:xfrm>
          <a:prstGeom prst="rect">
            <a:avLst/>
          </a:prstGeom>
          <a:noFill/>
        </p:spPr>
        <p:txBody>
          <a:bodyPr wrap="square" rtlCol="0">
            <a:spAutoFit/>
          </a:bodyPr>
          <a:lstStyle/>
          <a:p>
            <a:r>
              <a:rPr lang="zh-CN" altLang="en-US" dirty="0" smtClean="0">
                <a:solidFill>
                  <a:srgbClr val="FF0000"/>
                </a:solidFill>
              </a:rPr>
              <a:t>数据环境（数据库、数据格式、数据输入</a:t>
            </a:r>
            <a:r>
              <a:rPr lang="en-US" altLang="zh-CN" dirty="0" smtClean="0">
                <a:solidFill>
                  <a:srgbClr val="FF0000"/>
                </a:solidFill>
              </a:rPr>
              <a:t>/</a:t>
            </a:r>
            <a:r>
              <a:rPr lang="zh-CN" altLang="en-US" dirty="0" smtClean="0">
                <a:solidFill>
                  <a:srgbClr val="FF0000"/>
                </a:solidFill>
              </a:rPr>
              <a:t>输出方式、数据存储介质）</a:t>
            </a:r>
            <a:endParaRPr lang="zh-CN" altLang="en-US" dirty="0">
              <a:solidFill>
                <a:srgbClr val="FF0000"/>
              </a:solidFill>
            </a:endParaRPr>
          </a:p>
        </p:txBody>
      </p:sp>
      <p:sp>
        <p:nvSpPr>
          <p:cNvPr id="14" name="等腰三角形 13"/>
          <p:cNvSpPr/>
          <p:nvPr/>
        </p:nvSpPr>
        <p:spPr>
          <a:xfrm rot="5400000">
            <a:off x="807423" y="5079023"/>
            <a:ext cx="334112" cy="3956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1477108" y="5064316"/>
            <a:ext cx="8150469" cy="369332"/>
          </a:xfrm>
          <a:prstGeom prst="rect">
            <a:avLst/>
          </a:prstGeom>
          <a:noFill/>
        </p:spPr>
        <p:txBody>
          <a:bodyPr wrap="square" rtlCol="0">
            <a:spAutoFit/>
          </a:bodyPr>
          <a:lstStyle/>
          <a:p>
            <a:r>
              <a:rPr lang="zh-CN" altLang="en-US" dirty="0" smtClean="0">
                <a:solidFill>
                  <a:srgbClr val="FF0000"/>
                </a:solidFill>
              </a:rPr>
              <a:t>开发环境的升级</a:t>
            </a:r>
            <a:endParaRPr lang="zh-CN" altLang="en-US" dirty="0">
              <a:solidFill>
                <a:srgbClr val="FF0000"/>
              </a:solidFill>
            </a:endParaRPr>
          </a:p>
        </p:txBody>
      </p:sp>
    </p:spTree>
    <p:extLst>
      <p:ext uri="{BB962C8B-B14F-4D97-AF65-F5344CB8AC3E}">
        <p14:creationId xmlns:p14="http://schemas.microsoft.com/office/powerpoint/2010/main" val="406653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ppt_x"/>
                                          </p:val>
                                        </p:tav>
                                        <p:tav tm="100000">
                                          <p:val>
                                            <p:strVal val="#ppt_x"/>
                                          </p:val>
                                        </p:tav>
                                      </p:tavLst>
                                    </p:anim>
                                    <p:anim calcmode="lin" valueType="num">
                                      <p:cBhvr additive="base">
                                        <p:cTn id="4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P spid="11" grpId="0" animBg="1"/>
      <p:bldP spid="12" grpId="0" animBg="1"/>
      <p:bldP spid="13" grpId="0"/>
      <p:bldP spid="14" grpId="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a:t>
            </a:r>
            <a:r>
              <a:rPr lang="zh-CN" altLang="en-US" dirty="0" smtClean="0"/>
              <a:t>完善性维护</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11</a:t>
            </a:fld>
            <a:endParaRPr lang="zh-CN" altLang="en-US"/>
          </a:p>
        </p:txBody>
      </p:sp>
      <p:sp>
        <p:nvSpPr>
          <p:cNvPr id="5" name="矩形 4"/>
          <p:cNvSpPr/>
          <p:nvPr/>
        </p:nvSpPr>
        <p:spPr>
          <a:xfrm>
            <a:off x="937847" y="2611205"/>
            <a:ext cx="4803530" cy="1754326"/>
          </a:xfrm>
          <a:prstGeom prst="rect">
            <a:avLst/>
          </a:prstGeom>
        </p:spPr>
        <p:txBody>
          <a:bodyPr wrap="square">
            <a:spAutoFit/>
          </a:bodyPr>
          <a:lstStyle/>
          <a:p>
            <a:r>
              <a:rPr lang="zh-CN" altLang="en-US" dirty="0">
                <a:solidFill>
                  <a:srgbClr val="000000"/>
                </a:solidFill>
              </a:rPr>
              <a:t> 当一个软件系统顺利地运行时，常常出现</a:t>
            </a:r>
            <a:r>
              <a:rPr lang="zh-CN" altLang="en-US" dirty="0">
                <a:solidFill>
                  <a:srgbClr val="FF0000"/>
                </a:solidFill>
              </a:rPr>
              <a:t>第三项维护活动</a:t>
            </a:r>
            <a:r>
              <a:rPr lang="zh-CN" altLang="en-US" dirty="0">
                <a:solidFill>
                  <a:srgbClr val="000000"/>
                </a:solidFill>
              </a:rPr>
              <a:t>：在使用软件的过程中用户往往提出增加新功能或修改已有功能的建议，还可能提出一般性的改进意见。为了满足这类要求，需要进行完善性维护。这</a:t>
            </a:r>
            <a:r>
              <a:rPr lang="zh-CN" altLang="en-US" dirty="0" smtClean="0">
                <a:solidFill>
                  <a:srgbClr val="000000"/>
                </a:solidFill>
              </a:rPr>
              <a:t>项维护</a:t>
            </a:r>
            <a:r>
              <a:rPr lang="zh-CN" altLang="en-US" dirty="0">
                <a:solidFill>
                  <a:srgbClr val="000000"/>
                </a:solidFill>
              </a:rPr>
              <a:t>活动通常占软件维护工作的大部分</a:t>
            </a:r>
            <a:endParaRPr lang="zh-CN" altLang="en-US" dirty="0"/>
          </a:p>
        </p:txBody>
      </p:sp>
      <p:sp>
        <p:nvSpPr>
          <p:cNvPr id="6" name="AutoShape 2"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8"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0"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9" name="Picture 11" descr="C:\Users\Admin\AppData\Roaming\Tencent\Users\2439981497\QQ\WinTemp\RichOle\QLDC`3`_JTJN%R(TCPW6_F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879" y="1608992"/>
            <a:ext cx="5594550" cy="4032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9035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1.4</a:t>
            </a:r>
            <a:r>
              <a:rPr lang="zh-CN" altLang="en-US" dirty="0" smtClean="0"/>
              <a:t>预防性维护</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6" name="AutoShape 2"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8"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0"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765174" y="2600236"/>
            <a:ext cx="4202479" cy="1477328"/>
          </a:xfrm>
          <a:prstGeom prst="rect">
            <a:avLst/>
          </a:prstGeom>
        </p:spPr>
        <p:txBody>
          <a:bodyPr wrap="square">
            <a:spAutoFit/>
          </a:bodyPr>
          <a:lstStyle/>
          <a:p>
            <a:r>
              <a:rPr lang="zh-CN" altLang="en-US" dirty="0">
                <a:solidFill>
                  <a:srgbClr val="000000"/>
                </a:solidFill>
              </a:rPr>
              <a:t> 当为了改进未来的可维护性或可靠性，或为了给未来的改进奠定更好的基础而修改软件时，出现了</a:t>
            </a:r>
            <a:r>
              <a:rPr lang="zh-CN" altLang="en-US" dirty="0">
                <a:solidFill>
                  <a:srgbClr val="FF0000"/>
                </a:solidFill>
              </a:rPr>
              <a:t>第四项维护活动</a:t>
            </a:r>
            <a:r>
              <a:rPr lang="zh-CN" altLang="en-US" dirty="0">
                <a:solidFill>
                  <a:srgbClr val="000000"/>
                </a:solidFill>
              </a:rPr>
              <a:t>。这项维护活动通常称为预防性维护，目前这项维护活动相对比较少。</a:t>
            </a:r>
            <a:endParaRPr lang="zh-CN" altLang="en-US" dirty="0"/>
          </a:p>
        </p:txBody>
      </p:sp>
      <p:pic>
        <p:nvPicPr>
          <p:cNvPr id="1026" name="Picture 2" descr="https://ss1.bdstatic.com/70cFvXSh_Q1YnxGkpoWK1HF6hhy/it/u=2209572657,1288383070&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8690" y="1971697"/>
            <a:ext cx="5579357" cy="3294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4106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0807094-60D1-4D7A-912C-17CFA85ADD5A}"/>
              </a:ext>
            </a:extLst>
          </p:cNvPr>
          <p:cNvSpPr>
            <a:spLocks noGrp="1"/>
          </p:cNvSpPr>
          <p:nvPr>
            <p:ph type="title"/>
          </p:nvPr>
        </p:nvSpPr>
        <p:spPr/>
        <p:txBody>
          <a:bodyPr/>
          <a:lstStyle/>
          <a:p>
            <a:r>
              <a:rPr lang="en-US" altLang="zh-CN" dirty="0"/>
              <a:t>1.4</a:t>
            </a:r>
            <a:r>
              <a:rPr lang="zh-CN" altLang="en-US" dirty="0"/>
              <a:t>预防性维护</a:t>
            </a:r>
          </a:p>
        </p:txBody>
      </p:sp>
      <p:sp>
        <p:nvSpPr>
          <p:cNvPr id="3" name="页脚占位符 2">
            <a:extLst>
              <a:ext uri="{FF2B5EF4-FFF2-40B4-BE49-F238E27FC236}">
                <a16:creationId xmlns:a16="http://schemas.microsoft.com/office/drawing/2014/main" xmlns="" id="{D6CEE5E8-47AB-482C-A33F-4F2B14350DE0}"/>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230C286E-81F9-4F4C-B18C-AD090162BDC0}"/>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grpSp>
        <p:nvGrpSpPr>
          <p:cNvPr id="5" name="fd4b59f4-1752-4c59-89d5-468a72e9fd1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26A09131-307B-482B-B6D3-56038E98BCFF}"/>
              </a:ext>
            </a:extLst>
          </p:cNvPr>
          <p:cNvGrpSpPr>
            <a:grpSpLocks noChangeAspect="1"/>
          </p:cNvGrpSpPr>
          <p:nvPr>
            <p:custDataLst>
              <p:tags r:id="rId1"/>
            </p:custDataLst>
          </p:nvPr>
        </p:nvGrpSpPr>
        <p:grpSpPr>
          <a:xfrm>
            <a:off x="2238758" y="4021786"/>
            <a:ext cx="7566145" cy="1387214"/>
            <a:chOff x="2238758" y="4021786"/>
            <a:chExt cx="7566145" cy="1387214"/>
          </a:xfrm>
        </p:grpSpPr>
        <p:sp>
          <p:nvSpPr>
            <p:cNvPr id="6" name="iṥļïďé">
              <a:extLst>
                <a:ext uri="{FF2B5EF4-FFF2-40B4-BE49-F238E27FC236}">
                  <a16:creationId xmlns:a16="http://schemas.microsoft.com/office/drawing/2014/main" xmlns="" id="{4CAC3DC3-A1C5-44FB-A3F2-AB91D211F7B4}"/>
                </a:ext>
              </a:extLst>
            </p:cNvPr>
            <p:cNvSpPr/>
            <p:nvPr/>
          </p:nvSpPr>
          <p:spPr bwMode="auto">
            <a:xfrm flipV="1">
              <a:off x="9287827" y="4021786"/>
              <a:ext cx="517076" cy="1387214"/>
            </a:xfrm>
            <a:prstGeom prst="rect">
              <a:avLst/>
            </a:prstGeom>
            <a:solidFill>
              <a:schemeClr val="tx2">
                <a:lumMod val="20000"/>
                <a:lumOff val="80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0" name="íŝliḋè">
              <a:extLst>
                <a:ext uri="{FF2B5EF4-FFF2-40B4-BE49-F238E27FC236}">
                  <a16:creationId xmlns:a16="http://schemas.microsoft.com/office/drawing/2014/main" xmlns="" id="{154A064D-5DE5-4285-93D0-5D001ACDD0B4}"/>
                </a:ext>
              </a:extLst>
            </p:cNvPr>
            <p:cNvSpPr/>
            <p:nvPr/>
          </p:nvSpPr>
          <p:spPr bwMode="auto">
            <a:xfrm flipV="1">
              <a:off x="2238758" y="4284000"/>
              <a:ext cx="801822" cy="1125000"/>
            </a:xfrm>
            <a:prstGeom prst="downArrow">
              <a:avLst>
                <a:gd name="adj1" fmla="val 50000"/>
                <a:gd name="adj2" fmla="val 50000"/>
              </a:avLst>
            </a:prstGeom>
            <a:solidFill>
              <a:schemeClr val="tx2">
                <a:lumMod val="20000"/>
                <a:lumOff val="80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1" name="ïṡ1íḍê">
              <a:extLst>
                <a:ext uri="{FF2B5EF4-FFF2-40B4-BE49-F238E27FC236}">
                  <a16:creationId xmlns:a16="http://schemas.microsoft.com/office/drawing/2014/main" xmlns="" id="{22E5C970-1257-46C2-80FA-AA30DD2F666E}"/>
                </a:ext>
              </a:extLst>
            </p:cNvPr>
            <p:cNvSpPr/>
            <p:nvPr/>
          </p:nvSpPr>
          <p:spPr bwMode="auto">
            <a:xfrm>
              <a:off x="2451000" y="5094000"/>
              <a:ext cx="7353903" cy="315000"/>
            </a:xfrm>
            <a:prstGeom prst="rect">
              <a:avLst/>
            </a:prstGeom>
            <a:solidFill>
              <a:schemeClr val="tx2">
                <a:lumMod val="20000"/>
                <a:lumOff val="80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grpSp>
      <p:sp>
        <p:nvSpPr>
          <p:cNvPr id="18" name="矩形 17"/>
          <p:cNvSpPr/>
          <p:nvPr/>
        </p:nvSpPr>
        <p:spPr>
          <a:xfrm>
            <a:off x="3107637" y="2230605"/>
            <a:ext cx="5939648" cy="3000821"/>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400" dirty="0"/>
              <a:t>所谓</a:t>
            </a:r>
            <a:r>
              <a:rPr lang="en-US" altLang="zh-CN" sz="1400" dirty="0"/>
              <a:t>PM</a:t>
            </a:r>
            <a:r>
              <a:rPr lang="zh-CN" altLang="en-US" sz="1400" dirty="0"/>
              <a:t>是预防性维护（</a:t>
            </a:r>
            <a:r>
              <a:rPr lang="en-US" altLang="zh-CN" sz="1400" dirty="0"/>
              <a:t>Preventive Maintenance</a:t>
            </a:r>
            <a:r>
              <a:rPr lang="zh-CN" altLang="en-US" sz="1400" dirty="0"/>
              <a:t>）和生产维修（</a:t>
            </a:r>
            <a:r>
              <a:rPr lang="en-US" altLang="zh-CN" sz="1400" dirty="0"/>
              <a:t>Productive Maintenance</a:t>
            </a:r>
            <a:r>
              <a:rPr lang="zh-CN" altLang="en-US" sz="1400" dirty="0"/>
              <a:t>）的英文首字母的略语，在日本设备工程协会的</a:t>
            </a:r>
            <a:r>
              <a:rPr lang="en-US" altLang="zh-CN" sz="1400" dirty="0"/>
              <a:t>PM</a:t>
            </a:r>
            <a:r>
              <a:rPr lang="zh-CN" altLang="en-US" sz="1400" dirty="0"/>
              <a:t>用语集上有如下定义。</a:t>
            </a:r>
          </a:p>
          <a:p>
            <a:pPr marL="171450" indent="-171450">
              <a:lnSpc>
                <a:spcPct val="150000"/>
              </a:lnSpc>
              <a:buFont typeface="Arial" panose="020B0604020202020204" pitchFamily="34" charset="0"/>
              <a:buChar char="•"/>
            </a:pPr>
            <a:r>
              <a:rPr lang="zh-CN" altLang="en-US" sz="1400" dirty="0"/>
              <a:t>预防性维护是在预防维修由国外引进我国的最初阶段：即算作</a:t>
            </a:r>
            <a:r>
              <a:rPr lang="en-US" altLang="zh-CN" sz="1400" dirty="0"/>
              <a:t>PM</a:t>
            </a:r>
            <a:r>
              <a:rPr lang="zh-CN" altLang="en-US" sz="1400" dirty="0"/>
              <a:t>。</a:t>
            </a:r>
          </a:p>
          <a:p>
            <a:pPr marL="171450" indent="-171450">
              <a:lnSpc>
                <a:spcPct val="150000"/>
              </a:lnSpc>
              <a:buFont typeface="Arial" panose="020B0604020202020204" pitchFamily="34" charset="0"/>
              <a:buChar char="•"/>
            </a:pPr>
            <a:r>
              <a:rPr lang="zh-CN" altLang="en-US" sz="1400" dirty="0"/>
              <a:t>预防性维护以预防故障为目的，通过对设备的检查、检测，发现故障征兆或为防止故障发生，使其保持规定功能状态，在故障发生之前所进行的各种维护活动。预防性维护是防止设备故障发生的有效手段，其已成为现代制造企业所普遍采用的一种维护方式。典型的预防性维护包括计划维护、可靠性为中心的维护等方式</a:t>
            </a:r>
          </a:p>
        </p:txBody>
      </p:sp>
      <p:sp>
        <p:nvSpPr>
          <p:cNvPr id="19" name="矩形 18"/>
          <p:cNvSpPr/>
          <p:nvPr/>
        </p:nvSpPr>
        <p:spPr>
          <a:xfrm>
            <a:off x="3871237" y="1275498"/>
            <a:ext cx="3993401" cy="923330"/>
          </a:xfrm>
          <a:prstGeom prst="rect">
            <a:avLst/>
          </a:prstGeom>
          <a:noFill/>
        </p:spPr>
        <p:txBody>
          <a:bodyPr wrap="none" lIns="91440" tIns="45720" rIns="91440" bIns="45720">
            <a:spAutoFit/>
          </a:bodyPr>
          <a:lstStyle/>
          <a:p>
            <a:pPr algn="ctr"/>
            <a:r>
              <a:rPr lang="zh-CN" altLang="en-US" sz="5400"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什么是</a:t>
            </a:r>
            <a:r>
              <a:rPr lang="en-US" altLang="zh-CN" sz="5400"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PM</a:t>
            </a:r>
            <a:r>
              <a:rPr lang="zh-CN" altLang="en-US" sz="5400"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a:t>
            </a:r>
            <a:endParaRPr lang="zh-CN" altLang="en-US" sz="5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8638139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a:t>
            </a:r>
            <a:r>
              <a:rPr lang="zh-CN" altLang="en-US" dirty="0"/>
              <a:t>预防性维护</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14</a:t>
            </a:fld>
            <a:endParaRPr lang="zh-CN" altLang="en-US"/>
          </a:p>
        </p:txBody>
      </p:sp>
      <p:sp>
        <p:nvSpPr>
          <p:cNvPr id="5" name="矩形 4"/>
          <p:cNvSpPr/>
          <p:nvPr/>
        </p:nvSpPr>
        <p:spPr>
          <a:xfrm>
            <a:off x="3048000" y="1986787"/>
            <a:ext cx="6096000" cy="3693319"/>
          </a:xfrm>
          <a:prstGeom prst="rect">
            <a:avLst/>
          </a:prstGeom>
        </p:spPr>
        <p:txBody>
          <a:bodyPr>
            <a:spAutoFit/>
          </a:bodyPr>
          <a:lstStyle/>
          <a:p>
            <a:r>
              <a:rPr lang="zh-CN" altLang="en-US" dirty="0"/>
              <a:t>谈到预防性维护，有很多认识误区。其中一个就是认为预防性维护的成本过高。按照这一逻辑，进行预防性维护比定期进行停机和维护的成本还要高，即比设备出现故障后的维修成本要高。就某些零件来说，确实如此。但是，需要进行比较的不仅仅是成本，还包括由于实施了预防性维护所获得的长期的利润收益以及节约的成本。例如，如果没有预防性维护，由非计划性停机而导致停机造成的损失就有可能发生。此外，预防性维护将由于提高了设备使用期间的生产效率而节约成本。预防性维护带来的长期好处：提高系统的可靠性；减少更换零件所造成的成本损失；减少系统停机时间；零件的库存管理更佳。从长期影响和成本比较看，预防性维护比设备出现故障时进行的常规维护更有意义</a:t>
            </a:r>
          </a:p>
        </p:txBody>
      </p:sp>
      <p:sp>
        <p:nvSpPr>
          <p:cNvPr id="6" name="矩形 5"/>
          <p:cNvSpPr/>
          <p:nvPr/>
        </p:nvSpPr>
        <p:spPr>
          <a:xfrm>
            <a:off x="2859935" y="1063457"/>
            <a:ext cx="6647974" cy="923330"/>
          </a:xfrm>
          <a:prstGeom prst="rect">
            <a:avLst/>
          </a:prstGeom>
          <a:noFill/>
        </p:spPr>
        <p:txBody>
          <a:bodyPr wrap="none" lIns="91440" tIns="45720" rIns="91440" bIns="45720">
            <a:spAutoFit/>
          </a:bodyPr>
          <a:lstStyle/>
          <a:p>
            <a:pPr algn="ctr"/>
            <a:r>
              <a:rPr lang="zh-CN" altLang="en-US" sz="5400" b="1" spc="200" dirty="0" smtClean="0">
                <a:ln w="29210">
                  <a:solidFill>
                    <a:schemeClr val="accent3">
                      <a:tint val="10000"/>
                    </a:schemeClr>
                  </a:solidFill>
                </a:ln>
                <a:solidFill>
                  <a:srgbClr val="00B050">
                    <a:alpha val="50000"/>
                  </a:srgbClr>
                </a:solidFill>
                <a:effectLst>
                  <a:innerShdw blurRad="50800" dist="50800" dir="8100000">
                    <a:srgbClr val="7D7D7D">
                      <a:alpha val="73000"/>
                    </a:srgbClr>
                  </a:innerShdw>
                </a:effectLst>
              </a:rPr>
              <a:t>预防性维护的重要性</a:t>
            </a:r>
            <a:endParaRPr lang="zh-CN" altLang="en-US" sz="5400" b="1" cap="none" spc="200" dirty="0">
              <a:ln w="29210">
                <a:solidFill>
                  <a:schemeClr val="accent3">
                    <a:tint val="10000"/>
                  </a:schemeClr>
                </a:solidFill>
              </a:ln>
              <a:solidFill>
                <a:srgbClr val="00B050">
                  <a:alpha val="50000"/>
                </a:srgbClr>
              </a:solidFill>
              <a:effectLst>
                <a:innerShdw blurRad="50800" dist="50800" dir="8100000">
                  <a:srgbClr val="7D7D7D">
                    <a:alpha val="73000"/>
                  </a:srgbClr>
                </a:innerShdw>
              </a:effectLst>
            </a:endParaRPr>
          </a:p>
        </p:txBody>
      </p:sp>
    </p:spTree>
    <p:extLst>
      <p:ext uri="{BB962C8B-B14F-4D97-AF65-F5344CB8AC3E}">
        <p14:creationId xmlns:p14="http://schemas.microsoft.com/office/powerpoint/2010/main" val="3080471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a:t>
            </a:r>
            <a:r>
              <a:rPr lang="zh-CN" altLang="en-US" dirty="0" smtClean="0"/>
              <a:t>预防性维护例子</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15</a:t>
            </a:fld>
            <a:endParaRPr lang="zh-CN" altLang="en-US"/>
          </a:p>
        </p:txBody>
      </p:sp>
      <p:sp>
        <p:nvSpPr>
          <p:cNvPr id="7" name="TextBox 6"/>
          <p:cNvSpPr txBox="1"/>
          <p:nvPr/>
        </p:nvSpPr>
        <p:spPr>
          <a:xfrm>
            <a:off x="937260" y="1303020"/>
            <a:ext cx="9387840" cy="1200329"/>
          </a:xfrm>
          <a:prstGeom prst="rect">
            <a:avLst/>
          </a:prstGeom>
          <a:noFill/>
        </p:spPr>
        <p:txBody>
          <a:bodyPr wrap="square" rtlCol="0">
            <a:spAutoFit/>
          </a:bodyPr>
          <a:lstStyle/>
          <a:p>
            <a:r>
              <a:rPr lang="zh-CN" altLang="en-US" dirty="0" smtClean="0"/>
              <a:t>红外热像仪</a:t>
            </a:r>
            <a:endParaRPr lang="en-US" altLang="zh-CN" dirty="0" smtClean="0"/>
          </a:p>
          <a:p>
            <a:endParaRPr lang="en-US" altLang="zh-CN" dirty="0" smtClean="0"/>
          </a:p>
          <a:p>
            <a:r>
              <a:rPr lang="zh-CN" altLang="en-US" dirty="0" smtClean="0"/>
              <a:t>案例：空气断路器异常</a:t>
            </a:r>
            <a:endParaRPr lang="en-US" altLang="zh-CN" dirty="0" smtClean="0"/>
          </a:p>
          <a:p>
            <a:r>
              <a:rPr lang="zh-CN" altLang="en-US" dirty="0" smtClean="0"/>
              <a:t>以下显示两个不同的断路器之间的温度差，可能是接触不良引起的异常</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40" y="2503349"/>
            <a:ext cx="6202680" cy="1968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082040" y="4709160"/>
            <a:ext cx="7406640" cy="646331"/>
          </a:xfrm>
          <a:prstGeom prst="rect">
            <a:avLst/>
          </a:prstGeom>
          <a:noFill/>
        </p:spPr>
        <p:txBody>
          <a:bodyPr wrap="square" rtlCol="0">
            <a:spAutoFit/>
          </a:bodyPr>
          <a:lstStyle/>
          <a:p>
            <a:r>
              <a:rPr lang="zh-CN" altLang="en-US" smtClean="0"/>
              <a:t>过载的端子接口。显示不同的温度情况，表明其中一个端子负载过大，有潜在的危险</a:t>
            </a:r>
            <a:endParaRPr lang="zh-CN" altLang="en-US"/>
          </a:p>
        </p:txBody>
      </p:sp>
    </p:spTree>
    <p:extLst>
      <p:ext uri="{BB962C8B-B14F-4D97-AF65-F5344CB8AC3E}">
        <p14:creationId xmlns:p14="http://schemas.microsoft.com/office/powerpoint/2010/main" val="23973850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1.5</a:t>
            </a:r>
            <a:r>
              <a:rPr lang="zh-CN" altLang="en-US" dirty="0" smtClean="0"/>
              <a:t>软件维护占比</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16</a:t>
            </a:fld>
            <a:endParaRPr lang="zh-CN" altLang="en-US"/>
          </a:p>
        </p:txBody>
      </p:sp>
      <p:sp>
        <p:nvSpPr>
          <p:cNvPr id="5" name="矩形 4"/>
          <p:cNvSpPr/>
          <p:nvPr/>
        </p:nvSpPr>
        <p:spPr>
          <a:xfrm>
            <a:off x="1430215" y="2329851"/>
            <a:ext cx="3326423" cy="2585323"/>
          </a:xfrm>
          <a:prstGeom prst="rect">
            <a:avLst/>
          </a:prstGeom>
        </p:spPr>
        <p:txBody>
          <a:bodyPr wrap="square">
            <a:spAutoFit/>
          </a:bodyPr>
          <a:lstStyle/>
          <a:p>
            <a:pPr>
              <a:defRPr/>
            </a:pPr>
            <a:r>
              <a:rPr lang="zh-CN" altLang="en-US" dirty="0">
                <a:latin typeface="+mn-ea"/>
              </a:rPr>
              <a:t>从上述关于软件维护的定义不难看出，软件维护绝不仅限于纠正使用中发现的错误，事实上在全部维护活动中一半以上是完善性维护。</a:t>
            </a:r>
            <a:endParaRPr lang="en-US" altLang="zh-CN" dirty="0">
              <a:latin typeface="+mn-ea"/>
            </a:endParaRPr>
          </a:p>
          <a:p>
            <a:pPr>
              <a:defRPr/>
            </a:pPr>
            <a:r>
              <a:rPr lang="zh-CN" altLang="en-US" dirty="0">
                <a:solidFill>
                  <a:srgbClr val="FF0000"/>
                </a:solidFill>
                <a:latin typeface="+mn-ea"/>
              </a:rPr>
              <a:t>应该注意</a:t>
            </a:r>
            <a:r>
              <a:rPr lang="zh-CN" altLang="en-US" dirty="0">
                <a:latin typeface="+mn-ea"/>
              </a:rPr>
              <a:t>，上述</a:t>
            </a:r>
            <a:r>
              <a:rPr lang="en-US" altLang="zh-CN" dirty="0">
                <a:latin typeface="+mn-ea"/>
              </a:rPr>
              <a:t>4</a:t>
            </a:r>
            <a:r>
              <a:rPr lang="zh-CN" altLang="en-US" dirty="0">
                <a:latin typeface="+mn-ea"/>
              </a:rPr>
              <a:t>类维护活动都必须应用于整个软件配置，维护软件文档和维护软件的可执行代码是同样重要的。</a:t>
            </a:r>
          </a:p>
        </p:txBody>
      </p:sp>
      <p:graphicFrame>
        <p:nvGraphicFramePr>
          <p:cNvPr id="6" name="图表 5"/>
          <p:cNvGraphicFramePr/>
          <p:nvPr>
            <p:extLst>
              <p:ext uri="{D42A27DB-BD31-4B8C-83A1-F6EECF244321}">
                <p14:modId xmlns:p14="http://schemas.microsoft.com/office/powerpoint/2010/main" val="412259918"/>
              </p:ext>
            </p:extLst>
          </p:nvPr>
        </p:nvGraphicFramePr>
        <p:xfrm>
          <a:off x="5595375" y="2022596"/>
          <a:ext cx="5274310" cy="30765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图表 7"/>
          <p:cNvGraphicFramePr/>
          <p:nvPr>
            <p:extLst>
              <p:ext uri="{D42A27DB-BD31-4B8C-83A1-F6EECF244321}">
                <p14:modId xmlns:p14="http://schemas.microsoft.com/office/powerpoint/2010/main" val="3912054498"/>
              </p:ext>
            </p:extLst>
          </p:nvPr>
        </p:nvGraphicFramePr>
        <p:xfrm>
          <a:off x="6492191" y="1846750"/>
          <a:ext cx="5274310" cy="30765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980550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联系 5"/>
          <p:cNvSpPr/>
          <p:nvPr/>
        </p:nvSpPr>
        <p:spPr>
          <a:xfrm flipH="1">
            <a:off x="2411730" y="4011631"/>
            <a:ext cx="434340" cy="33528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QUESTION</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17</a:t>
            </a:fld>
            <a:endParaRPr lang="zh-CN" altLang="en-US"/>
          </a:p>
        </p:txBody>
      </p:sp>
      <p:sp>
        <p:nvSpPr>
          <p:cNvPr id="5" name="TextBox 4"/>
          <p:cNvSpPr txBox="1"/>
          <p:nvPr/>
        </p:nvSpPr>
        <p:spPr>
          <a:xfrm>
            <a:off x="624840" y="3689835"/>
            <a:ext cx="8488680" cy="646331"/>
          </a:xfrm>
          <a:prstGeom prst="rect">
            <a:avLst/>
          </a:prstGeom>
          <a:noFill/>
        </p:spPr>
        <p:txBody>
          <a:bodyPr wrap="square" rtlCol="0">
            <a:spAutoFit/>
          </a:bodyPr>
          <a:lstStyle/>
          <a:p>
            <a:r>
              <a:rPr lang="en-US" altLang="zh-CN" dirty="0" smtClean="0"/>
              <a:t>2.   </a:t>
            </a:r>
            <a:r>
              <a:rPr lang="zh-CN" altLang="en-US" dirty="0" smtClean="0"/>
              <a:t>因计算机硬件和软件的变化而做出的修改软件的过程称为</a:t>
            </a:r>
            <a:endParaRPr lang="en-US" altLang="zh-CN" dirty="0" smtClean="0"/>
          </a:p>
          <a:p>
            <a:r>
              <a:rPr lang="en-US" altLang="zh-CN" dirty="0" smtClean="0"/>
              <a:t>A</a:t>
            </a:r>
            <a:r>
              <a:rPr lang="zh-CN" altLang="en-US" dirty="0" smtClean="0"/>
              <a:t>、改正性维护</a:t>
            </a:r>
            <a:r>
              <a:rPr lang="en-US" altLang="zh-CN" dirty="0" smtClean="0"/>
              <a:t>	B</a:t>
            </a:r>
            <a:r>
              <a:rPr lang="zh-CN" altLang="en-US" dirty="0" smtClean="0"/>
              <a:t>、适应性维护</a:t>
            </a:r>
            <a:r>
              <a:rPr lang="en-US" altLang="zh-CN" dirty="0" smtClean="0"/>
              <a:t>	C</a:t>
            </a:r>
            <a:r>
              <a:rPr lang="zh-CN" altLang="en-US" dirty="0" smtClean="0"/>
              <a:t>、完善性维护</a:t>
            </a:r>
            <a:r>
              <a:rPr lang="en-US" altLang="zh-CN" dirty="0" smtClean="0"/>
              <a:t>	D</a:t>
            </a:r>
            <a:r>
              <a:rPr lang="zh-CN" altLang="en-US" dirty="0" smtClean="0"/>
              <a:t>、预防性维护</a:t>
            </a:r>
            <a:endParaRPr lang="zh-CN" altLang="en-US" dirty="0"/>
          </a:p>
        </p:txBody>
      </p:sp>
      <p:sp>
        <p:nvSpPr>
          <p:cNvPr id="12" name="TextBox 11"/>
          <p:cNvSpPr txBox="1"/>
          <p:nvPr/>
        </p:nvSpPr>
        <p:spPr>
          <a:xfrm>
            <a:off x="708660" y="1638300"/>
            <a:ext cx="8488680" cy="369332"/>
          </a:xfrm>
          <a:prstGeom prst="rect">
            <a:avLst/>
          </a:prstGeom>
          <a:noFill/>
        </p:spPr>
        <p:txBody>
          <a:bodyPr wrap="square" rtlCol="0">
            <a:spAutoFit/>
          </a:bodyPr>
          <a:lstStyle/>
          <a:p>
            <a:r>
              <a:rPr lang="en-US" altLang="zh-CN" dirty="0" smtClean="0"/>
              <a:t>1.   </a:t>
            </a:r>
            <a:r>
              <a:rPr lang="zh-CN" altLang="en-US" dirty="0" smtClean="0"/>
              <a:t>软件维护有哪四种维护</a:t>
            </a:r>
            <a:endParaRPr lang="en-US" altLang="zh-CN" dirty="0" smtClean="0"/>
          </a:p>
        </p:txBody>
      </p:sp>
      <p:sp>
        <p:nvSpPr>
          <p:cNvPr id="13" name="TextBox 12"/>
          <p:cNvSpPr txBox="1"/>
          <p:nvPr/>
        </p:nvSpPr>
        <p:spPr>
          <a:xfrm>
            <a:off x="762000" y="2323624"/>
            <a:ext cx="8488680" cy="369332"/>
          </a:xfrm>
          <a:prstGeom prst="rect">
            <a:avLst/>
          </a:prstGeom>
          <a:noFill/>
        </p:spPr>
        <p:txBody>
          <a:bodyPr wrap="square" rtlCol="0">
            <a:spAutoFit/>
          </a:bodyPr>
          <a:lstStyle/>
          <a:p>
            <a:r>
              <a:rPr lang="zh-CN" altLang="en-US" dirty="0" smtClean="0"/>
              <a:t>改正性维护  适应性维护  完善性维护  预防性维护</a:t>
            </a:r>
            <a:endParaRPr lang="en-US" altLang="zh-CN" dirty="0" smtClean="0"/>
          </a:p>
        </p:txBody>
      </p:sp>
    </p:spTree>
    <p:extLst>
      <p:ext uri="{BB962C8B-B14F-4D97-AF65-F5344CB8AC3E}">
        <p14:creationId xmlns:p14="http://schemas.microsoft.com/office/powerpoint/2010/main" val="335588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4274820" y="4052471"/>
            <a:ext cx="495300" cy="3581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141720" y="2148840"/>
            <a:ext cx="396240" cy="3276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QUESTION</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18</a:t>
            </a:fld>
            <a:endParaRPr lang="zh-CN" altLang="en-US"/>
          </a:p>
        </p:txBody>
      </p:sp>
      <p:sp>
        <p:nvSpPr>
          <p:cNvPr id="8" name="TextBox 7"/>
          <p:cNvSpPr txBox="1"/>
          <p:nvPr/>
        </p:nvSpPr>
        <p:spPr>
          <a:xfrm>
            <a:off x="670560" y="1830169"/>
            <a:ext cx="8488680" cy="646331"/>
          </a:xfrm>
          <a:prstGeom prst="rect">
            <a:avLst/>
          </a:prstGeom>
          <a:noFill/>
        </p:spPr>
        <p:txBody>
          <a:bodyPr wrap="square" rtlCol="0">
            <a:spAutoFit/>
          </a:bodyPr>
          <a:lstStyle/>
          <a:p>
            <a:r>
              <a:rPr lang="en-US" altLang="zh-CN" dirty="0" smtClean="0"/>
              <a:t>3.  </a:t>
            </a:r>
            <a:r>
              <a:rPr lang="zh-CN" altLang="en-US" dirty="0" smtClean="0"/>
              <a:t> 为了提高软件的可维护性或可靠性而对软件进行的修改称为</a:t>
            </a:r>
            <a:endParaRPr lang="en-US" altLang="zh-CN" dirty="0" smtClean="0"/>
          </a:p>
          <a:p>
            <a:r>
              <a:rPr lang="en-US" altLang="zh-CN" dirty="0" smtClean="0"/>
              <a:t>A</a:t>
            </a:r>
            <a:r>
              <a:rPr lang="zh-CN" altLang="en-US" dirty="0" smtClean="0"/>
              <a:t>、改正性维护</a:t>
            </a:r>
            <a:r>
              <a:rPr lang="en-US" altLang="zh-CN" dirty="0" smtClean="0"/>
              <a:t>	B</a:t>
            </a:r>
            <a:r>
              <a:rPr lang="zh-CN" altLang="en-US" dirty="0" smtClean="0"/>
              <a:t>、适应性维护</a:t>
            </a:r>
            <a:r>
              <a:rPr lang="en-US" altLang="zh-CN" dirty="0" smtClean="0"/>
              <a:t>	C</a:t>
            </a:r>
            <a:r>
              <a:rPr lang="zh-CN" altLang="en-US" dirty="0" smtClean="0"/>
              <a:t>、完善性维护</a:t>
            </a:r>
            <a:r>
              <a:rPr lang="en-US" altLang="zh-CN" dirty="0" smtClean="0"/>
              <a:t>	D</a:t>
            </a:r>
            <a:r>
              <a:rPr lang="zh-CN" altLang="en-US" dirty="0" smtClean="0"/>
              <a:t>、预防性维护</a:t>
            </a:r>
            <a:endParaRPr lang="zh-CN" altLang="en-US" dirty="0"/>
          </a:p>
        </p:txBody>
      </p:sp>
      <p:sp>
        <p:nvSpPr>
          <p:cNvPr id="10" name="TextBox 9"/>
          <p:cNvSpPr txBox="1"/>
          <p:nvPr/>
        </p:nvSpPr>
        <p:spPr>
          <a:xfrm>
            <a:off x="670560" y="3764280"/>
            <a:ext cx="8488680" cy="646331"/>
          </a:xfrm>
          <a:prstGeom prst="rect">
            <a:avLst/>
          </a:prstGeom>
          <a:noFill/>
        </p:spPr>
        <p:txBody>
          <a:bodyPr wrap="square" rtlCol="0">
            <a:spAutoFit/>
          </a:bodyPr>
          <a:lstStyle/>
          <a:p>
            <a:r>
              <a:rPr lang="en-US" altLang="zh-CN" dirty="0" smtClean="0"/>
              <a:t>4.   </a:t>
            </a:r>
            <a:r>
              <a:rPr lang="zh-CN" altLang="en-US" dirty="0" smtClean="0"/>
              <a:t>软件维护的过程中占比最大的是</a:t>
            </a:r>
            <a:endParaRPr lang="en-US" altLang="zh-CN" dirty="0" smtClean="0"/>
          </a:p>
          <a:p>
            <a:r>
              <a:rPr lang="en-US" altLang="zh-CN" dirty="0" smtClean="0"/>
              <a:t>A</a:t>
            </a:r>
            <a:r>
              <a:rPr lang="zh-CN" altLang="en-US" dirty="0" smtClean="0"/>
              <a:t>、改正性维护</a:t>
            </a:r>
            <a:r>
              <a:rPr lang="en-US" altLang="zh-CN" dirty="0" smtClean="0"/>
              <a:t>	B</a:t>
            </a:r>
            <a:r>
              <a:rPr lang="zh-CN" altLang="en-US" dirty="0" smtClean="0"/>
              <a:t>、适应性维护</a:t>
            </a:r>
            <a:r>
              <a:rPr lang="en-US" altLang="zh-CN" dirty="0" smtClean="0"/>
              <a:t>	C</a:t>
            </a:r>
            <a:r>
              <a:rPr lang="zh-CN" altLang="en-US" dirty="0" smtClean="0"/>
              <a:t>、完善性维护</a:t>
            </a:r>
            <a:r>
              <a:rPr lang="en-US" altLang="zh-CN" dirty="0" smtClean="0"/>
              <a:t>	D</a:t>
            </a:r>
            <a:r>
              <a:rPr lang="zh-CN" altLang="en-US" dirty="0" smtClean="0"/>
              <a:t>、预防性维护</a:t>
            </a:r>
            <a:endParaRPr lang="zh-CN" altLang="en-US" dirty="0"/>
          </a:p>
        </p:txBody>
      </p:sp>
    </p:spTree>
    <p:extLst>
      <p:ext uri="{BB962C8B-B14F-4D97-AF65-F5344CB8AC3E}">
        <p14:creationId xmlns:p14="http://schemas.microsoft.com/office/powerpoint/2010/main" val="69828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8"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96" descr="图片包含 天空, 户外, 建筑物, 桥&#10;&#10;已生成极高可信度的说明">
            <a:extLst>
              <a:ext uri="{FF2B5EF4-FFF2-40B4-BE49-F238E27FC236}">
                <a16:creationId xmlns:a16="http://schemas.microsoft.com/office/drawing/2014/main" xmlns="" id="{70C33E81-A8BB-4132-B9CF-C8977F352C70}"/>
              </a:ext>
            </a:extLst>
          </p:cNvPr>
          <p:cNvPicPr>
            <a:picLocks noGrp="1" noChangeAspect="1"/>
          </p:cNvPicPr>
          <p:nvPr>
            <p:ph type="pic" sz="quarter" idx="17"/>
          </p:nvPr>
        </p:nvPicPr>
        <p:blipFill rotWithShape="1">
          <a:blip r:embed="rId2" cstate="print">
            <a:extLst>
              <a:ext uri="{28A0092B-C50C-407E-A947-70E740481C1C}">
                <a14:useLocalDpi xmlns:a14="http://schemas.microsoft.com/office/drawing/2010/main" val="0"/>
              </a:ext>
            </a:extLst>
          </a:blip>
          <a:srcRect t="6065" b="6065"/>
          <a:stretch/>
        </p:blipFill>
        <p:spPr/>
      </p:pic>
      <p:sp>
        <p:nvSpPr>
          <p:cNvPr id="5" name="标题 4"/>
          <p:cNvSpPr>
            <a:spLocks noGrp="1"/>
          </p:cNvSpPr>
          <p:nvPr>
            <p:ph type="title"/>
          </p:nvPr>
        </p:nvSpPr>
        <p:spPr/>
        <p:txBody>
          <a:bodyPr>
            <a:normAutofit/>
          </a:bodyPr>
          <a:lstStyle/>
          <a:p>
            <a:r>
              <a:rPr lang="zh-CN" altLang="en-US" dirty="0" smtClean="0"/>
              <a:t>软件维护的特点</a:t>
            </a:r>
            <a:endParaRPr lang="zh-CN" altLang="en-US" dirty="0"/>
          </a:p>
        </p:txBody>
      </p:sp>
      <p:sp>
        <p:nvSpPr>
          <p:cNvPr id="6" name="文本占位符 5"/>
          <p:cNvSpPr>
            <a:spLocks noGrp="1"/>
          </p:cNvSpPr>
          <p:nvPr>
            <p:ph type="body" idx="1"/>
          </p:nvPr>
        </p:nvSpPr>
        <p:spPr/>
        <p:txBody>
          <a:bodyPr/>
          <a:lstStyle/>
          <a:p>
            <a:pPr>
              <a:lnSpc>
                <a:spcPct val="120000"/>
              </a:lnSpc>
            </a:pPr>
            <a:r>
              <a:rPr lang="en-US" altLang="zh-CN" dirty="0">
                <a:solidFill>
                  <a:schemeClr val="dk1">
                    <a:lumMod val="100000"/>
                  </a:schemeClr>
                </a:solidFill>
              </a:rPr>
              <a:t>Characteristics of Software Maintenance</a:t>
            </a:r>
            <a:endParaRPr lang="zh-CN" altLang="en-US" dirty="0">
              <a:solidFill>
                <a:schemeClr val="dk1">
                  <a:lumMod val="100000"/>
                </a:schemeClr>
              </a:solidFill>
            </a:endParaRPr>
          </a:p>
        </p:txBody>
      </p:sp>
      <p:cxnSp>
        <p:nvCxnSpPr>
          <p:cNvPr id="4" name="直接连接符 3"/>
          <p:cNvCxnSpPr/>
          <p:nvPr/>
        </p:nvCxnSpPr>
        <p:spPr>
          <a:xfrm>
            <a:off x="6179820" y="4081272"/>
            <a:ext cx="426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xmlns="" id="{A258D9DE-B8F4-4C99-A595-018BCFFD3901}"/>
              </a:ext>
            </a:extLst>
          </p:cNvPr>
          <p:cNvSpPr txBox="1"/>
          <p:nvPr/>
        </p:nvSpPr>
        <p:spPr>
          <a:xfrm>
            <a:off x="6221201" y="2979527"/>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/02</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774978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412023" y="1061328"/>
            <a:ext cx="5424488" cy="656792"/>
          </a:xfrm>
        </p:spPr>
        <p:txBody>
          <a:bodyPr>
            <a:normAutofit/>
          </a:bodyPr>
          <a:lstStyle/>
          <a:p>
            <a:pPr algn="ctr"/>
            <a:r>
              <a:rPr lang="zh-CN" altLang="en-US" sz="4000" dirty="0" smtClean="0"/>
              <a:t>维护</a:t>
            </a:r>
            <a:endParaRPr lang="zh-CN" altLang="en-US" sz="4000" dirty="0"/>
          </a:p>
        </p:txBody>
      </p:sp>
      <p:sp>
        <p:nvSpPr>
          <p:cNvPr id="4" name="文本占位符 3"/>
          <p:cNvSpPr>
            <a:spLocks noGrp="1"/>
          </p:cNvSpPr>
          <p:nvPr>
            <p:ph type="body" idx="1"/>
          </p:nvPr>
        </p:nvSpPr>
        <p:spPr>
          <a:xfrm>
            <a:off x="2561491" y="1946722"/>
            <a:ext cx="5676901" cy="3724315"/>
          </a:xfrm>
        </p:spPr>
        <p:txBody>
          <a:bodyPr>
            <a:normAutofit fontScale="32500" lnSpcReduction="20000"/>
          </a:bodyPr>
          <a:lstStyle/>
          <a:p>
            <a:pPr>
              <a:lnSpc>
                <a:spcPts val="3000"/>
              </a:lnSpc>
              <a:defRPr/>
            </a:pPr>
            <a:r>
              <a:rPr lang="en-US" altLang="zh-CN" sz="4900" dirty="0"/>
              <a:t> </a:t>
            </a:r>
            <a:r>
              <a:rPr lang="en-US" altLang="zh-CN" sz="4900" dirty="0" smtClean="0"/>
              <a:t>       </a:t>
            </a:r>
            <a:r>
              <a:rPr lang="zh-CN" altLang="en-US" sz="4900" dirty="0" smtClean="0"/>
              <a:t>在</a:t>
            </a:r>
            <a:r>
              <a:rPr lang="zh-CN" altLang="en-US" sz="4900" dirty="0"/>
              <a:t>软件产品被开发出来并交付用户使用之后，就进入了软件的运行维护阶段。这个阶段是软件生命周期的最后一个阶段，其基本任务是保证软件在一个相当长的时期能够正常运行。</a:t>
            </a:r>
            <a:endParaRPr lang="en-US" altLang="zh-CN" sz="4900" dirty="0"/>
          </a:p>
          <a:p>
            <a:pPr>
              <a:lnSpc>
                <a:spcPts val="3000"/>
              </a:lnSpc>
              <a:defRPr/>
            </a:pPr>
            <a:r>
              <a:rPr lang="en-US" altLang="zh-CN" sz="4900" dirty="0">
                <a:latin typeface="+mn-ea"/>
              </a:rPr>
              <a:t> </a:t>
            </a:r>
            <a:r>
              <a:rPr lang="en-US" altLang="zh-CN" sz="4900" dirty="0" smtClean="0">
                <a:latin typeface="+mn-ea"/>
              </a:rPr>
              <a:t>       </a:t>
            </a:r>
            <a:r>
              <a:rPr lang="zh-CN" altLang="en-US" sz="4900" dirty="0" smtClean="0">
                <a:latin typeface="+mn-ea"/>
              </a:rPr>
              <a:t>软件维护</a:t>
            </a:r>
            <a:r>
              <a:rPr lang="zh-CN" altLang="en-US" sz="4900" dirty="0">
                <a:latin typeface="+mn-ea"/>
              </a:rPr>
              <a:t>需要的工作量很大，平均说来，大型软件的维护成本高达开发成本的</a:t>
            </a:r>
            <a:r>
              <a:rPr lang="en-US" altLang="zh-CN" sz="4900" dirty="0">
                <a:latin typeface="+mn-ea"/>
              </a:rPr>
              <a:t>4</a:t>
            </a:r>
            <a:r>
              <a:rPr lang="zh-CN" altLang="en-US" sz="4900" dirty="0">
                <a:latin typeface="+mn-ea"/>
              </a:rPr>
              <a:t>倍左右。</a:t>
            </a:r>
            <a:endParaRPr lang="en-US" altLang="zh-CN" sz="4900" dirty="0">
              <a:latin typeface="+mn-ea"/>
            </a:endParaRPr>
          </a:p>
          <a:p>
            <a:pPr>
              <a:lnSpc>
                <a:spcPts val="3000"/>
              </a:lnSpc>
              <a:defRPr/>
            </a:pPr>
            <a:r>
              <a:rPr lang="zh-CN" altLang="en-US" sz="4900" dirty="0" smtClean="0">
                <a:latin typeface="+mn-ea"/>
              </a:rPr>
              <a:t>        软件工程</a:t>
            </a:r>
            <a:r>
              <a:rPr lang="zh-CN" altLang="en-US" sz="4900" dirty="0">
                <a:latin typeface="+mn-ea"/>
              </a:rPr>
              <a:t>的主要目的就是要提高软件的可维护性，减少软件维护所需要的工作量，降低软件系统的总成本。</a:t>
            </a:r>
          </a:p>
          <a:p>
            <a:endParaRPr lang="zh-CN" altLang="en-US" dirty="0"/>
          </a:p>
        </p:txBody>
      </p:sp>
    </p:spTree>
    <p:extLst>
      <p:ext uri="{BB962C8B-B14F-4D97-AF65-F5344CB8AC3E}">
        <p14:creationId xmlns:p14="http://schemas.microsoft.com/office/powerpoint/2010/main" val="35344447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软件维护的特点</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20</a:t>
            </a:fld>
            <a:endParaRPr lang="zh-CN" altLang="en-US"/>
          </a:p>
        </p:txBody>
      </p:sp>
      <p:sp>
        <p:nvSpPr>
          <p:cNvPr id="5" name="TextBox 4"/>
          <p:cNvSpPr txBox="1"/>
          <p:nvPr/>
        </p:nvSpPr>
        <p:spPr>
          <a:xfrm>
            <a:off x="2268415" y="2233246"/>
            <a:ext cx="7069016" cy="2554545"/>
          </a:xfrm>
          <a:prstGeom prst="rect">
            <a:avLst/>
          </a:prstGeom>
          <a:noFill/>
        </p:spPr>
        <p:txBody>
          <a:bodyPr wrap="square" rtlCol="0">
            <a:spAutoFit/>
          </a:bodyPr>
          <a:lstStyle/>
          <a:p>
            <a:r>
              <a:rPr lang="zh-CN" altLang="en-US" sz="3200" dirty="0" smtClean="0"/>
              <a:t>在软件维护的过程中，工作量直接影响了软件维护的成本。因此应当考虑有哪些因素影响软件维护的工作量，相应应该采取什么维护策略，才能有效地维护软件并控制维护的成本。</a:t>
            </a:r>
            <a:endParaRPr lang="zh-CN" altLang="en-US" sz="3200" dirty="0"/>
          </a:p>
        </p:txBody>
      </p:sp>
    </p:spTree>
    <p:extLst>
      <p:ext uri="{BB962C8B-B14F-4D97-AF65-F5344CB8AC3E}">
        <p14:creationId xmlns:p14="http://schemas.microsoft.com/office/powerpoint/2010/main" val="12855110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a:t>
            </a:r>
            <a:r>
              <a:rPr lang="zh-CN" altLang="en-US" dirty="0" smtClean="0"/>
              <a:t>结构化维护与非结构化维护差别巨大</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21</a:t>
            </a:fld>
            <a:endParaRPr lang="zh-CN" altLang="en-US"/>
          </a:p>
        </p:txBody>
      </p:sp>
      <p:sp>
        <p:nvSpPr>
          <p:cNvPr id="5" name="矩形 4"/>
          <p:cNvSpPr/>
          <p:nvPr/>
        </p:nvSpPr>
        <p:spPr>
          <a:xfrm>
            <a:off x="3047999" y="2364856"/>
            <a:ext cx="6096000" cy="3367397"/>
          </a:xfrm>
          <a:prstGeom prst="rect">
            <a:avLst/>
          </a:prstGeom>
        </p:spPr>
        <p:txBody>
          <a:bodyPr>
            <a:spAutoFit/>
          </a:bodyPr>
          <a:lstStyle/>
          <a:p>
            <a:pPr>
              <a:lnSpc>
                <a:spcPct val="150000"/>
              </a:lnSpc>
              <a:defRPr/>
            </a:pPr>
            <a:r>
              <a:rPr lang="zh-CN" altLang="en-US" dirty="0">
                <a:latin typeface="+mn-ea"/>
              </a:rPr>
              <a:t> 如果软件配置的唯一成分是程序代码，那么维护活动从艰苦地评价程序代码开始，而且常常由于程序内部文档不足而使评价更困难，对于软件结构、全程数据结构、系统接口、性能和</a:t>
            </a:r>
            <a:r>
              <a:rPr lang="en-US" altLang="zh-CN" dirty="0">
                <a:latin typeface="+mn-ea"/>
              </a:rPr>
              <a:t>(</a:t>
            </a:r>
            <a:r>
              <a:rPr lang="zh-CN" altLang="en-US" dirty="0">
                <a:latin typeface="+mn-ea"/>
              </a:rPr>
              <a:t>或</a:t>
            </a:r>
            <a:r>
              <a:rPr lang="en-US" altLang="zh-CN" dirty="0">
                <a:latin typeface="+mn-ea"/>
              </a:rPr>
              <a:t>)</a:t>
            </a:r>
            <a:r>
              <a:rPr lang="zh-CN" altLang="en-US" dirty="0">
                <a:latin typeface="+mn-ea"/>
              </a:rPr>
              <a:t>设计约束等经常会产生误解，而且对程序代码所做的改动的后果也是难于估量的。</a:t>
            </a:r>
            <a:endParaRPr lang="en-US" altLang="zh-CN" dirty="0">
              <a:latin typeface="+mn-ea"/>
            </a:endParaRPr>
          </a:p>
          <a:p>
            <a:pPr>
              <a:lnSpc>
                <a:spcPct val="150000"/>
              </a:lnSpc>
              <a:defRPr/>
            </a:pPr>
            <a:r>
              <a:rPr lang="zh-CN" altLang="en-US" dirty="0">
                <a:latin typeface="+mn-ea"/>
              </a:rPr>
              <a:t>    </a:t>
            </a:r>
            <a:r>
              <a:rPr lang="zh-CN" altLang="en-US" dirty="0">
                <a:solidFill>
                  <a:srgbClr val="FF0000"/>
                </a:solidFill>
                <a:latin typeface="+mn-ea"/>
              </a:rPr>
              <a:t>非结构化维护</a:t>
            </a:r>
            <a:r>
              <a:rPr lang="zh-CN" altLang="en-US" dirty="0">
                <a:latin typeface="+mn-ea"/>
              </a:rPr>
              <a:t>需要付出很大代价</a:t>
            </a:r>
            <a:r>
              <a:rPr lang="en-US" altLang="zh-CN" dirty="0">
                <a:latin typeface="+mn-ea"/>
              </a:rPr>
              <a:t>(</a:t>
            </a:r>
            <a:r>
              <a:rPr lang="zh-CN" altLang="en-US" dirty="0">
                <a:latin typeface="+mn-ea"/>
              </a:rPr>
              <a:t>浪费精力并且遭受挫折的打击</a:t>
            </a:r>
            <a:r>
              <a:rPr lang="en-US" altLang="zh-CN" dirty="0">
                <a:latin typeface="+mn-ea"/>
              </a:rPr>
              <a:t>)</a:t>
            </a:r>
            <a:r>
              <a:rPr lang="zh-CN" altLang="en-US" dirty="0">
                <a:latin typeface="+mn-ea"/>
              </a:rPr>
              <a:t>，这种维护方式是没有使用良好定义的方法学开发出来的软件的必然结果。</a:t>
            </a:r>
            <a:endParaRPr lang="en-US" altLang="zh-CN" dirty="0">
              <a:latin typeface="+mn-ea"/>
            </a:endParaRPr>
          </a:p>
        </p:txBody>
      </p:sp>
      <p:sp>
        <p:nvSpPr>
          <p:cNvPr id="6" name="矩形 5"/>
          <p:cNvSpPr/>
          <p:nvPr/>
        </p:nvSpPr>
        <p:spPr>
          <a:xfrm>
            <a:off x="4135049" y="1410685"/>
            <a:ext cx="3570208" cy="769441"/>
          </a:xfrm>
          <a:prstGeom prst="rect">
            <a:avLst/>
          </a:prstGeom>
          <a:noFill/>
        </p:spPr>
        <p:txBody>
          <a:bodyPr wrap="none" lIns="91440" tIns="45720" rIns="91440" bIns="45720">
            <a:spAutoFit/>
          </a:bodyPr>
          <a:lstStyle/>
          <a:p>
            <a:pPr algn="ctr"/>
            <a:r>
              <a:rPr lang="zh-CN" altLang="en-US" sz="44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非结构化维护</a:t>
            </a:r>
            <a:endParaRPr lang="zh-CN" altLang="en-US" sz="4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Tree>
    <p:extLst>
      <p:ext uri="{BB962C8B-B14F-4D97-AF65-F5344CB8AC3E}">
        <p14:creationId xmlns:p14="http://schemas.microsoft.com/office/powerpoint/2010/main" val="13503017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a:t>
            </a:r>
            <a:r>
              <a:rPr lang="zh-CN" altLang="en-US" dirty="0"/>
              <a:t>结构化维护与非结构化维护差别巨大</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22</a:t>
            </a:fld>
            <a:endParaRPr lang="zh-CN" altLang="en-US"/>
          </a:p>
        </p:txBody>
      </p:sp>
      <p:sp>
        <p:nvSpPr>
          <p:cNvPr id="5" name="TextBox 4"/>
          <p:cNvSpPr txBox="1"/>
          <p:nvPr/>
        </p:nvSpPr>
        <p:spPr>
          <a:xfrm>
            <a:off x="849086" y="1326892"/>
            <a:ext cx="7921690" cy="461665"/>
          </a:xfrm>
          <a:prstGeom prst="rect">
            <a:avLst/>
          </a:prstGeom>
          <a:noFill/>
        </p:spPr>
        <p:txBody>
          <a:bodyPr wrap="square" rtlCol="0">
            <a:spAutoFit/>
          </a:bodyPr>
          <a:lstStyle/>
          <a:p>
            <a:r>
              <a:rPr lang="zh-CN" altLang="en-US" sz="2400" dirty="0" smtClean="0">
                <a:solidFill>
                  <a:srgbClr val="00B0F0"/>
                </a:solidFill>
              </a:rPr>
              <a:t>非结构化维护的起点是评价程序代码。步骤如下</a:t>
            </a:r>
            <a:endParaRPr lang="zh-CN" altLang="en-US" sz="2400" dirty="0">
              <a:solidFill>
                <a:srgbClr val="00B0F0"/>
              </a:solidFill>
            </a:endParaRPr>
          </a:p>
        </p:txBody>
      </p:sp>
      <p:sp>
        <p:nvSpPr>
          <p:cNvPr id="7" name="等腰三角形 6"/>
          <p:cNvSpPr/>
          <p:nvPr/>
        </p:nvSpPr>
        <p:spPr>
          <a:xfrm rot="5400000">
            <a:off x="933061" y="1978091"/>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5400000">
            <a:off x="933061" y="2693440"/>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933060" y="3402566"/>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933058" y="4669976"/>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5400000">
            <a:off x="933061" y="5396204"/>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933059" y="4055710"/>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2071396" y="2131274"/>
            <a:ext cx="5281126" cy="369332"/>
          </a:xfrm>
          <a:prstGeom prst="rect">
            <a:avLst/>
          </a:prstGeom>
          <a:noFill/>
        </p:spPr>
        <p:txBody>
          <a:bodyPr wrap="square" rtlCol="0">
            <a:spAutoFit/>
          </a:bodyPr>
          <a:lstStyle/>
          <a:p>
            <a:r>
              <a:rPr lang="zh-CN" altLang="en-US" dirty="0" smtClean="0"/>
              <a:t>分析用户需求</a:t>
            </a:r>
            <a:endParaRPr lang="zh-CN" altLang="en-US" dirty="0"/>
          </a:p>
        </p:txBody>
      </p:sp>
      <p:sp>
        <p:nvSpPr>
          <p:cNvPr id="14" name="TextBox 13"/>
          <p:cNvSpPr txBox="1"/>
          <p:nvPr/>
        </p:nvSpPr>
        <p:spPr>
          <a:xfrm>
            <a:off x="2071396" y="3555749"/>
            <a:ext cx="5281126" cy="369332"/>
          </a:xfrm>
          <a:prstGeom prst="rect">
            <a:avLst/>
          </a:prstGeom>
          <a:noFill/>
        </p:spPr>
        <p:txBody>
          <a:bodyPr wrap="square" rtlCol="0">
            <a:spAutoFit/>
          </a:bodyPr>
          <a:lstStyle/>
          <a:p>
            <a:r>
              <a:rPr lang="zh-CN" altLang="en-US" dirty="0"/>
              <a:t>评价反馈</a:t>
            </a:r>
          </a:p>
        </p:txBody>
      </p:sp>
      <p:sp>
        <p:nvSpPr>
          <p:cNvPr id="15" name="TextBox 14"/>
          <p:cNvSpPr txBox="1"/>
          <p:nvPr/>
        </p:nvSpPr>
        <p:spPr>
          <a:xfrm>
            <a:off x="2071396" y="2846623"/>
            <a:ext cx="5281126" cy="369332"/>
          </a:xfrm>
          <a:prstGeom prst="rect">
            <a:avLst/>
          </a:prstGeom>
          <a:noFill/>
        </p:spPr>
        <p:txBody>
          <a:bodyPr wrap="square" rtlCol="0">
            <a:spAutoFit/>
          </a:bodyPr>
          <a:lstStyle/>
          <a:p>
            <a:r>
              <a:rPr lang="zh-CN" altLang="en-US" dirty="0"/>
              <a:t>代码评价</a:t>
            </a:r>
          </a:p>
        </p:txBody>
      </p:sp>
      <p:sp>
        <p:nvSpPr>
          <p:cNvPr id="16" name="TextBox 15"/>
          <p:cNvSpPr txBox="1"/>
          <p:nvPr/>
        </p:nvSpPr>
        <p:spPr>
          <a:xfrm>
            <a:off x="2049625" y="4823159"/>
            <a:ext cx="5281126" cy="369332"/>
          </a:xfrm>
          <a:prstGeom prst="rect">
            <a:avLst/>
          </a:prstGeom>
          <a:noFill/>
        </p:spPr>
        <p:txBody>
          <a:bodyPr wrap="square" rtlCol="0">
            <a:spAutoFit/>
          </a:bodyPr>
          <a:lstStyle/>
          <a:p>
            <a:r>
              <a:rPr lang="zh-CN" altLang="en-US" dirty="0" smtClean="0"/>
              <a:t>复查</a:t>
            </a:r>
            <a:endParaRPr lang="zh-CN" altLang="en-US" dirty="0"/>
          </a:p>
        </p:txBody>
      </p:sp>
      <p:sp>
        <p:nvSpPr>
          <p:cNvPr id="17" name="TextBox 16"/>
          <p:cNvSpPr txBox="1"/>
          <p:nvPr/>
        </p:nvSpPr>
        <p:spPr>
          <a:xfrm>
            <a:off x="2049625" y="4209680"/>
            <a:ext cx="5281126" cy="369332"/>
          </a:xfrm>
          <a:prstGeom prst="rect">
            <a:avLst/>
          </a:prstGeom>
          <a:noFill/>
        </p:spPr>
        <p:txBody>
          <a:bodyPr wrap="square" rtlCol="0">
            <a:spAutoFit/>
          </a:bodyPr>
          <a:lstStyle/>
          <a:p>
            <a:r>
              <a:rPr lang="zh-CN" altLang="en-US" dirty="0" smtClean="0"/>
              <a:t>重编程序</a:t>
            </a:r>
            <a:endParaRPr lang="zh-CN" altLang="en-US" dirty="0"/>
          </a:p>
        </p:txBody>
      </p:sp>
      <p:sp>
        <p:nvSpPr>
          <p:cNvPr id="19" name="TextBox 18"/>
          <p:cNvSpPr txBox="1"/>
          <p:nvPr/>
        </p:nvSpPr>
        <p:spPr>
          <a:xfrm>
            <a:off x="2049625" y="5549387"/>
            <a:ext cx="5281126" cy="369332"/>
          </a:xfrm>
          <a:prstGeom prst="rect">
            <a:avLst/>
          </a:prstGeom>
          <a:noFill/>
        </p:spPr>
        <p:txBody>
          <a:bodyPr wrap="square" rtlCol="0">
            <a:spAutoFit/>
          </a:bodyPr>
          <a:lstStyle/>
          <a:p>
            <a:r>
              <a:rPr lang="zh-CN" altLang="en-US" dirty="0" smtClean="0"/>
              <a:t>交付使用</a:t>
            </a:r>
            <a:endParaRPr lang="zh-CN" altLang="en-US" dirty="0"/>
          </a:p>
        </p:txBody>
      </p:sp>
    </p:spTree>
    <p:extLst>
      <p:ext uri="{BB962C8B-B14F-4D97-AF65-F5344CB8AC3E}">
        <p14:creationId xmlns:p14="http://schemas.microsoft.com/office/powerpoint/2010/main" val="38503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p:bldP spid="14" grpId="0"/>
      <p:bldP spid="15" grpId="0"/>
      <p:bldP spid="16" grpId="0"/>
      <p:bldP spid="17"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a:t>
            </a:r>
            <a:r>
              <a:rPr lang="zh-CN" altLang="en-US" dirty="0" smtClean="0"/>
              <a:t>结构化维护与非结构化维护差别巨大</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23</a:t>
            </a:fld>
            <a:endParaRPr lang="zh-CN" altLang="en-US"/>
          </a:p>
        </p:txBody>
      </p:sp>
      <p:sp>
        <p:nvSpPr>
          <p:cNvPr id="5" name="矩形 4"/>
          <p:cNvSpPr/>
          <p:nvPr/>
        </p:nvSpPr>
        <p:spPr>
          <a:xfrm>
            <a:off x="2426677" y="2180126"/>
            <a:ext cx="7200899" cy="5493812"/>
          </a:xfrm>
          <a:prstGeom prst="rect">
            <a:avLst/>
          </a:prstGeom>
        </p:spPr>
        <p:txBody>
          <a:bodyPr wrap="square">
            <a:spAutoFit/>
          </a:bodyPr>
          <a:lstStyle/>
          <a:p>
            <a:pPr>
              <a:lnSpc>
                <a:spcPct val="150000"/>
              </a:lnSpc>
              <a:defRPr/>
            </a:pPr>
            <a:r>
              <a:rPr lang="zh-CN" altLang="en-US" dirty="0">
                <a:solidFill>
                  <a:prstClr val="black"/>
                </a:solidFill>
                <a:latin typeface="宋体" panose="02010600030101010101" pitchFamily="2" charset="-122"/>
                <a:ea typeface="宋体" pitchFamily="2" charset="-122"/>
              </a:rPr>
              <a:t>如果有一个完整的软件配置存在，那么维护工作从评价设计文档开始，确定软件重要的结构、性能以及接口等特点；估量要求的改动将带来的影响，并且计划实施途径。然后</a:t>
            </a:r>
            <a:r>
              <a:rPr lang="zh-CN" altLang="en-US" dirty="0" smtClean="0">
                <a:solidFill>
                  <a:prstClr val="black"/>
                </a:solidFill>
                <a:latin typeface="宋体" panose="02010600030101010101" pitchFamily="2" charset="-122"/>
                <a:ea typeface="宋体" pitchFamily="2" charset="-122"/>
              </a:rPr>
              <a:t>：</a:t>
            </a:r>
            <a:endParaRPr lang="en-US" altLang="zh-CN" dirty="0" smtClean="0">
              <a:solidFill>
                <a:prstClr val="black"/>
              </a:solidFill>
              <a:latin typeface="宋体" panose="02010600030101010101" pitchFamily="2" charset="-122"/>
              <a:ea typeface="宋体" pitchFamily="2" charset="-122"/>
            </a:endParaRPr>
          </a:p>
          <a:p>
            <a:pPr>
              <a:lnSpc>
                <a:spcPct val="150000"/>
              </a:lnSpc>
              <a:defRPr/>
            </a:pPr>
            <a:r>
              <a:rPr lang="en-US" altLang="zh-CN" dirty="0" smtClean="0">
                <a:solidFill>
                  <a:prstClr val="black"/>
                </a:solidFill>
                <a:latin typeface="宋体" panose="02010600030101010101" pitchFamily="2" charset="-122"/>
                <a:ea typeface="宋体" pitchFamily="2" charset="-122"/>
              </a:rPr>
              <a:t>1.</a:t>
            </a:r>
            <a:r>
              <a:rPr lang="zh-CN" altLang="en-US" dirty="0" smtClean="0">
                <a:solidFill>
                  <a:prstClr val="black"/>
                </a:solidFill>
                <a:latin typeface="宋体" panose="02010600030101010101" pitchFamily="2" charset="-122"/>
                <a:ea typeface="宋体" pitchFamily="2" charset="-122"/>
              </a:rPr>
              <a:t>首先</a:t>
            </a:r>
            <a:r>
              <a:rPr lang="zh-CN" altLang="en-US" dirty="0">
                <a:solidFill>
                  <a:prstClr val="black"/>
                </a:solidFill>
                <a:latin typeface="宋体" panose="02010600030101010101" pitchFamily="2" charset="-122"/>
                <a:ea typeface="宋体" pitchFamily="2" charset="-122"/>
              </a:rPr>
              <a:t>，修改设计并且对所做的修改进行仔细复查</a:t>
            </a:r>
            <a:r>
              <a:rPr lang="zh-CN" altLang="en-US" dirty="0" smtClean="0">
                <a:solidFill>
                  <a:prstClr val="black"/>
                </a:solidFill>
                <a:latin typeface="宋体" panose="02010600030101010101" pitchFamily="2" charset="-122"/>
                <a:ea typeface="宋体" pitchFamily="2" charset="-122"/>
              </a:rPr>
              <a:t>。</a:t>
            </a:r>
            <a:endParaRPr lang="en-US" altLang="zh-CN" dirty="0" smtClean="0">
              <a:solidFill>
                <a:prstClr val="black"/>
              </a:solidFill>
              <a:latin typeface="宋体" panose="02010600030101010101" pitchFamily="2" charset="-122"/>
              <a:ea typeface="宋体" pitchFamily="2" charset="-122"/>
            </a:endParaRPr>
          </a:p>
          <a:p>
            <a:pPr>
              <a:lnSpc>
                <a:spcPct val="150000"/>
              </a:lnSpc>
              <a:defRPr/>
            </a:pPr>
            <a:r>
              <a:rPr lang="en-US" altLang="zh-CN" dirty="0" smtClean="0">
                <a:solidFill>
                  <a:prstClr val="black"/>
                </a:solidFill>
                <a:latin typeface="宋体" panose="02010600030101010101" pitchFamily="2" charset="-122"/>
                <a:ea typeface="宋体" pitchFamily="2" charset="-122"/>
              </a:rPr>
              <a:t>2.</a:t>
            </a:r>
            <a:r>
              <a:rPr lang="zh-CN" altLang="en-US" dirty="0" smtClean="0">
                <a:solidFill>
                  <a:prstClr val="black"/>
                </a:solidFill>
                <a:latin typeface="宋体" panose="02010600030101010101" pitchFamily="2" charset="-122"/>
                <a:ea typeface="宋体" pitchFamily="2" charset="-122"/>
              </a:rPr>
              <a:t>然后</a:t>
            </a:r>
            <a:r>
              <a:rPr lang="zh-CN" altLang="en-US" dirty="0">
                <a:solidFill>
                  <a:prstClr val="black"/>
                </a:solidFill>
                <a:latin typeface="宋体" panose="02010600030101010101" pitchFamily="2" charset="-122"/>
                <a:ea typeface="宋体" pitchFamily="2" charset="-122"/>
              </a:rPr>
              <a:t>，编写相应的源程序代码</a:t>
            </a:r>
            <a:r>
              <a:rPr lang="zh-CN" altLang="en-US" dirty="0" smtClean="0">
                <a:solidFill>
                  <a:prstClr val="black"/>
                </a:solidFill>
                <a:latin typeface="宋体" panose="02010600030101010101" pitchFamily="2" charset="-122"/>
                <a:ea typeface="宋体" pitchFamily="2" charset="-122"/>
              </a:rPr>
              <a:t>；</a:t>
            </a:r>
            <a:endParaRPr lang="en-US" altLang="zh-CN" dirty="0" smtClean="0">
              <a:solidFill>
                <a:prstClr val="black"/>
              </a:solidFill>
              <a:latin typeface="宋体" panose="02010600030101010101" pitchFamily="2" charset="-122"/>
              <a:ea typeface="宋体" pitchFamily="2" charset="-122"/>
            </a:endParaRPr>
          </a:p>
          <a:p>
            <a:pPr>
              <a:lnSpc>
                <a:spcPct val="150000"/>
              </a:lnSpc>
              <a:defRPr/>
            </a:pPr>
            <a:r>
              <a:rPr lang="en-US" altLang="zh-CN" dirty="0" smtClean="0">
                <a:solidFill>
                  <a:prstClr val="black"/>
                </a:solidFill>
                <a:latin typeface="宋体" panose="02010600030101010101" pitchFamily="2" charset="-122"/>
                <a:ea typeface="宋体" pitchFamily="2" charset="-122"/>
              </a:rPr>
              <a:t>3.</a:t>
            </a:r>
            <a:r>
              <a:rPr lang="zh-CN" altLang="en-US" dirty="0" smtClean="0">
                <a:solidFill>
                  <a:prstClr val="black"/>
                </a:solidFill>
                <a:latin typeface="宋体" panose="02010600030101010101" pitchFamily="2" charset="-122"/>
                <a:ea typeface="宋体" pitchFamily="2" charset="-122"/>
              </a:rPr>
              <a:t>接下来</a:t>
            </a:r>
            <a:r>
              <a:rPr lang="zh-CN" altLang="en-US" dirty="0">
                <a:solidFill>
                  <a:prstClr val="black"/>
                </a:solidFill>
                <a:latin typeface="宋体" panose="02010600030101010101" pitchFamily="2" charset="-122"/>
                <a:ea typeface="宋体" pitchFamily="2" charset="-122"/>
              </a:rPr>
              <a:t>，使用在测试说明书中包含的信息进行回归测试</a:t>
            </a:r>
            <a:r>
              <a:rPr lang="zh-CN" altLang="en-US" dirty="0" smtClean="0">
                <a:solidFill>
                  <a:prstClr val="black"/>
                </a:solidFill>
                <a:latin typeface="宋体" panose="02010600030101010101" pitchFamily="2" charset="-122"/>
                <a:ea typeface="宋体" pitchFamily="2" charset="-122"/>
              </a:rPr>
              <a:t>；</a:t>
            </a:r>
            <a:endParaRPr lang="en-US" altLang="zh-CN" dirty="0" smtClean="0">
              <a:solidFill>
                <a:prstClr val="black"/>
              </a:solidFill>
              <a:latin typeface="宋体" panose="02010600030101010101" pitchFamily="2" charset="-122"/>
              <a:ea typeface="宋体" pitchFamily="2" charset="-122"/>
            </a:endParaRPr>
          </a:p>
          <a:p>
            <a:pPr>
              <a:lnSpc>
                <a:spcPct val="150000"/>
              </a:lnSpc>
              <a:defRPr/>
            </a:pPr>
            <a:r>
              <a:rPr lang="en-US" altLang="zh-CN" dirty="0" smtClean="0">
                <a:solidFill>
                  <a:prstClr val="black"/>
                </a:solidFill>
                <a:latin typeface="宋体" panose="02010600030101010101" pitchFamily="2" charset="-122"/>
                <a:ea typeface="宋体" pitchFamily="2" charset="-122"/>
              </a:rPr>
              <a:t>4.</a:t>
            </a:r>
            <a:r>
              <a:rPr lang="zh-CN" altLang="en-US" dirty="0" smtClean="0">
                <a:solidFill>
                  <a:prstClr val="black"/>
                </a:solidFill>
                <a:latin typeface="宋体" panose="02010600030101010101" pitchFamily="2" charset="-122"/>
                <a:ea typeface="宋体" pitchFamily="2" charset="-122"/>
              </a:rPr>
              <a:t>最后</a:t>
            </a:r>
            <a:r>
              <a:rPr lang="zh-CN" altLang="en-US" dirty="0">
                <a:solidFill>
                  <a:prstClr val="black"/>
                </a:solidFill>
                <a:latin typeface="宋体" panose="02010600030101010101" pitchFamily="2" charset="-122"/>
                <a:ea typeface="宋体" pitchFamily="2" charset="-122"/>
              </a:rPr>
              <a:t>，把修改后的软件再次交付使用。</a:t>
            </a:r>
            <a:endParaRPr lang="en-US" altLang="zh-CN" dirty="0">
              <a:solidFill>
                <a:prstClr val="black"/>
              </a:solidFill>
              <a:latin typeface="宋体" panose="02010600030101010101" pitchFamily="2" charset="-122"/>
              <a:ea typeface="宋体" pitchFamily="2" charset="-122"/>
            </a:endParaRPr>
          </a:p>
          <a:p>
            <a:pPr>
              <a:lnSpc>
                <a:spcPct val="150000"/>
              </a:lnSpc>
              <a:defRPr/>
            </a:pPr>
            <a:r>
              <a:rPr lang="zh-CN" altLang="en-US" dirty="0">
                <a:solidFill>
                  <a:prstClr val="black"/>
                </a:solidFill>
                <a:latin typeface="宋体" panose="02010600030101010101" pitchFamily="2" charset="-122"/>
                <a:ea typeface="宋体" pitchFamily="2" charset="-122"/>
              </a:rPr>
              <a:t>刚才描述的事件构成结构化维护，它是在软件开发的早期应用软件工程方法学的结果。虽然有了软件的完整配置并不能保证维护中没有问题，但是确实能减少精力的浪费并且能提高维护的总体质量。</a:t>
            </a:r>
            <a:endParaRPr lang="zh-CN" altLang="en-US" dirty="0">
              <a:ea typeface="宋体" pitchFamily="2" charset="-122"/>
            </a:endParaRPr>
          </a:p>
          <a:p>
            <a:pPr>
              <a:lnSpc>
                <a:spcPct val="150000"/>
              </a:lnSpc>
              <a:defRPr/>
            </a:pPr>
            <a:endParaRPr lang="en-US" altLang="zh-CN" dirty="0">
              <a:solidFill>
                <a:prstClr val="black"/>
              </a:solidFill>
              <a:latin typeface="宋体" panose="02010600030101010101" pitchFamily="2" charset="-122"/>
              <a:ea typeface="宋体" pitchFamily="2" charset="-122"/>
            </a:endParaRPr>
          </a:p>
          <a:p>
            <a:pPr>
              <a:lnSpc>
                <a:spcPct val="150000"/>
              </a:lnSpc>
              <a:defRPr/>
            </a:pPr>
            <a:endParaRPr lang="en-US" altLang="zh-CN" dirty="0">
              <a:solidFill>
                <a:prstClr val="black"/>
              </a:solidFill>
              <a:latin typeface="宋体" panose="02010600030101010101" pitchFamily="2" charset="-122"/>
              <a:ea typeface="宋体" pitchFamily="2" charset="-122"/>
            </a:endParaRPr>
          </a:p>
          <a:p>
            <a:pPr>
              <a:lnSpc>
                <a:spcPct val="150000"/>
              </a:lnSpc>
              <a:defRPr/>
            </a:pPr>
            <a:endParaRPr lang="en-US" altLang="zh-CN" dirty="0">
              <a:solidFill>
                <a:prstClr val="black"/>
              </a:solidFill>
              <a:latin typeface="宋体" panose="02010600030101010101" pitchFamily="2" charset="-122"/>
              <a:ea typeface="宋体" pitchFamily="2" charset="-122"/>
            </a:endParaRPr>
          </a:p>
        </p:txBody>
      </p:sp>
      <p:sp>
        <p:nvSpPr>
          <p:cNvPr id="6" name="矩形 5"/>
          <p:cNvSpPr/>
          <p:nvPr/>
        </p:nvSpPr>
        <p:spPr>
          <a:xfrm>
            <a:off x="4417177" y="1410685"/>
            <a:ext cx="3005951" cy="769441"/>
          </a:xfrm>
          <a:prstGeom prst="rect">
            <a:avLst/>
          </a:prstGeom>
          <a:noFill/>
        </p:spPr>
        <p:txBody>
          <a:bodyPr wrap="none" lIns="91440" tIns="45720" rIns="91440" bIns="45720">
            <a:spAutoFit/>
          </a:bodyPr>
          <a:lstStyle/>
          <a:p>
            <a:pPr algn="ctr"/>
            <a:r>
              <a:rPr lang="zh-CN" altLang="en-US" sz="44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结构化维护</a:t>
            </a:r>
            <a:endParaRPr lang="zh-CN" altLang="en-US" sz="4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Tree>
    <p:extLst>
      <p:ext uri="{BB962C8B-B14F-4D97-AF65-F5344CB8AC3E}">
        <p14:creationId xmlns:p14="http://schemas.microsoft.com/office/powerpoint/2010/main" val="24504666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a:t>
            </a:r>
            <a:r>
              <a:rPr lang="zh-CN" altLang="en-US" dirty="0"/>
              <a:t>结构化维护与非结构化维护差别巨大</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24</a:t>
            </a:fld>
            <a:endParaRPr lang="zh-CN" altLang="en-US" dirty="0"/>
          </a:p>
        </p:txBody>
      </p:sp>
      <p:sp>
        <p:nvSpPr>
          <p:cNvPr id="5" name="TextBox 4"/>
          <p:cNvSpPr txBox="1"/>
          <p:nvPr/>
        </p:nvSpPr>
        <p:spPr>
          <a:xfrm>
            <a:off x="849086" y="1326892"/>
            <a:ext cx="7921690" cy="461665"/>
          </a:xfrm>
          <a:prstGeom prst="rect">
            <a:avLst/>
          </a:prstGeom>
          <a:noFill/>
        </p:spPr>
        <p:txBody>
          <a:bodyPr wrap="square" rtlCol="0">
            <a:spAutoFit/>
          </a:bodyPr>
          <a:lstStyle/>
          <a:p>
            <a:r>
              <a:rPr lang="zh-CN" altLang="en-US" sz="2400" dirty="0" smtClean="0">
                <a:solidFill>
                  <a:srgbClr val="00B0F0"/>
                </a:solidFill>
              </a:rPr>
              <a:t>结构化维护的起点是评价设计文档。步骤如下</a:t>
            </a:r>
            <a:endParaRPr lang="zh-CN" altLang="en-US" sz="2400" dirty="0">
              <a:solidFill>
                <a:srgbClr val="00B0F0"/>
              </a:solidFill>
            </a:endParaRPr>
          </a:p>
        </p:txBody>
      </p:sp>
      <p:sp>
        <p:nvSpPr>
          <p:cNvPr id="10" name="等腰三角形 9"/>
          <p:cNvSpPr/>
          <p:nvPr/>
        </p:nvSpPr>
        <p:spPr>
          <a:xfrm rot="5400000">
            <a:off x="933058" y="4669976"/>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5400000">
            <a:off x="933061" y="5396204"/>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933059" y="4055710"/>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905070" y="2006082"/>
            <a:ext cx="6447452" cy="494524"/>
            <a:chOff x="905070" y="2006082"/>
            <a:chExt cx="6447452" cy="494524"/>
          </a:xfrm>
        </p:grpSpPr>
        <p:sp>
          <p:nvSpPr>
            <p:cNvPr id="7" name="等腰三角形 6"/>
            <p:cNvSpPr/>
            <p:nvPr/>
          </p:nvSpPr>
          <p:spPr>
            <a:xfrm rot="5400000">
              <a:off x="933061" y="1978091"/>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2071396" y="2131274"/>
              <a:ext cx="5281126" cy="369332"/>
            </a:xfrm>
            <a:prstGeom prst="rect">
              <a:avLst/>
            </a:prstGeom>
            <a:noFill/>
          </p:spPr>
          <p:txBody>
            <a:bodyPr wrap="square" rtlCol="0">
              <a:spAutoFit/>
            </a:bodyPr>
            <a:lstStyle/>
            <a:p>
              <a:r>
                <a:rPr lang="zh-CN" altLang="en-US" dirty="0" smtClean="0"/>
                <a:t>确定软件结构特点</a:t>
              </a:r>
              <a:r>
                <a:rPr lang="en-US" altLang="zh-CN" dirty="0" smtClean="0"/>
                <a:t>	</a:t>
              </a:r>
              <a:endParaRPr lang="zh-CN" altLang="en-US" dirty="0"/>
            </a:p>
          </p:txBody>
        </p:sp>
      </p:grpSp>
      <p:grpSp>
        <p:nvGrpSpPr>
          <p:cNvPr id="21" name="组合 20"/>
          <p:cNvGrpSpPr/>
          <p:nvPr/>
        </p:nvGrpSpPr>
        <p:grpSpPr>
          <a:xfrm>
            <a:off x="905069" y="3430557"/>
            <a:ext cx="6447453" cy="494524"/>
            <a:chOff x="905069" y="3430557"/>
            <a:chExt cx="6447453" cy="494524"/>
          </a:xfrm>
        </p:grpSpPr>
        <p:sp>
          <p:nvSpPr>
            <p:cNvPr id="9" name="等腰三角形 8"/>
            <p:cNvSpPr/>
            <p:nvPr/>
          </p:nvSpPr>
          <p:spPr>
            <a:xfrm rot="5400000">
              <a:off x="933060" y="3402566"/>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2071396" y="3555749"/>
              <a:ext cx="5281126" cy="369332"/>
            </a:xfrm>
            <a:prstGeom prst="rect">
              <a:avLst/>
            </a:prstGeom>
            <a:noFill/>
          </p:spPr>
          <p:txBody>
            <a:bodyPr wrap="square" rtlCol="0">
              <a:spAutoFit/>
            </a:bodyPr>
            <a:lstStyle/>
            <a:p>
              <a:r>
                <a:rPr lang="zh-CN" altLang="en-US" dirty="0" smtClean="0"/>
                <a:t>接口特点分析</a:t>
              </a:r>
              <a:endParaRPr lang="zh-CN" altLang="en-US" dirty="0"/>
            </a:p>
          </p:txBody>
        </p:sp>
      </p:grpSp>
      <p:grpSp>
        <p:nvGrpSpPr>
          <p:cNvPr id="18" name="组合 17"/>
          <p:cNvGrpSpPr/>
          <p:nvPr/>
        </p:nvGrpSpPr>
        <p:grpSpPr>
          <a:xfrm>
            <a:off x="905070" y="2721431"/>
            <a:ext cx="6447452" cy="494524"/>
            <a:chOff x="905070" y="2721431"/>
            <a:chExt cx="6447452" cy="494524"/>
          </a:xfrm>
        </p:grpSpPr>
        <p:sp>
          <p:nvSpPr>
            <p:cNvPr id="8" name="等腰三角形 7"/>
            <p:cNvSpPr/>
            <p:nvPr/>
          </p:nvSpPr>
          <p:spPr>
            <a:xfrm rot="5400000">
              <a:off x="933061" y="2693440"/>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2071396" y="2846623"/>
              <a:ext cx="5281126" cy="369332"/>
            </a:xfrm>
            <a:prstGeom prst="rect">
              <a:avLst/>
            </a:prstGeom>
            <a:noFill/>
          </p:spPr>
          <p:txBody>
            <a:bodyPr wrap="square" rtlCol="0">
              <a:spAutoFit/>
            </a:bodyPr>
            <a:lstStyle/>
            <a:p>
              <a:r>
                <a:rPr lang="zh-CN" altLang="en-US" dirty="0" smtClean="0"/>
                <a:t>性能特点分析</a:t>
              </a:r>
              <a:endParaRPr lang="zh-CN" altLang="en-US" dirty="0"/>
            </a:p>
          </p:txBody>
        </p:sp>
      </p:grpSp>
      <p:sp>
        <p:nvSpPr>
          <p:cNvPr id="16" name="TextBox 15"/>
          <p:cNvSpPr txBox="1"/>
          <p:nvPr/>
        </p:nvSpPr>
        <p:spPr>
          <a:xfrm>
            <a:off x="2049625" y="4823159"/>
            <a:ext cx="5281126" cy="369332"/>
          </a:xfrm>
          <a:prstGeom prst="rect">
            <a:avLst/>
          </a:prstGeom>
          <a:noFill/>
        </p:spPr>
        <p:txBody>
          <a:bodyPr wrap="square" rtlCol="0">
            <a:spAutoFit/>
          </a:bodyPr>
          <a:lstStyle/>
          <a:p>
            <a:r>
              <a:rPr lang="zh-CN" altLang="en-US" dirty="0" smtClean="0"/>
              <a:t>计划实施途径</a:t>
            </a:r>
            <a:endParaRPr lang="zh-CN" altLang="en-US" dirty="0"/>
          </a:p>
        </p:txBody>
      </p:sp>
      <p:sp>
        <p:nvSpPr>
          <p:cNvPr id="17" name="TextBox 16"/>
          <p:cNvSpPr txBox="1"/>
          <p:nvPr/>
        </p:nvSpPr>
        <p:spPr>
          <a:xfrm>
            <a:off x="2049625" y="4209680"/>
            <a:ext cx="5281126" cy="369332"/>
          </a:xfrm>
          <a:prstGeom prst="rect">
            <a:avLst/>
          </a:prstGeom>
          <a:noFill/>
        </p:spPr>
        <p:txBody>
          <a:bodyPr wrap="square" rtlCol="0">
            <a:spAutoFit/>
          </a:bodyPr>
          <a:lstStyle/>
          <a:p>
            <a:r>
              <a:rPr lang="zh-CN" altLang="en-US" dirty="0" smtClean="0"/>
              <a:t>估量改动带来的影响</a:t>
            </a:r>
            <a:endParaRPr lang="zh-CN" altLang="en-US" dirty="0"/>
          </a:p>
        </p:txBody>
      </p:sp>
      <p:sp>
        <p:nvSpPr>
          <p:cNvPr id="19" name="TextBox 18"/>
          <p:cNvSpPr txBox="1"/>
          <p:nvPr/>
        </p:nvSpPr>
        <p:spPr>
          <a:xfrm>
            <a:off x="2049625" y="5549387"/>
            <a:ext cx="5281126" cy="369332"/>
          </a:xfrm>
          <a:prstGeom prst="rect">
            <a:avLst/>
          </a:prstGeom>
          <a:noFill/>
        </p:spPr>
        <p:txBody>
          <a:bodyPr wrap="square" rtlCol="0">
            <a:spAutoFit/>
          </a:bodyPr>
          <a:lstStyle/>
          <a:p>
            <a:r>
              <a:rPr lang="zh-CN" altLang="en-US" dirty="0" smtClean="0"/>
              <a:t>修改设计并仔细复查</a:t>
            </a:r>
            <a:endParaRPr lang="zh-CN" altLang="en-US" dirty="0"/>
          </a:p>
        </p:txBody>
      </p:sp>
      <p:grpSp>
        <p:nvGrpSpPr>
          <p:cNvPr id="22" name="组合 21"/>
          <p:cNvGrpSpPr/>
          <p:nvPr/>
        </p:nvGrpSpPr>
        <p:grpSpPr>
          <a:xfrm>
            <a:off x="5547050" y="2036412"/>
            <a:ext cx="6447452" cy="494524"/>
            <a:chOff x="905070" y="2006082"/>
            <a:chExt cx="6447452" cy="494524"/>
          </a:xfrm>
        </p:grpSpPr>
        <p:sp>
          <p:nvSpPr>
            <p:cNvPr id="23" name="等腰三角形 22"/>
            <p:cNvSpPr/>
            <p:nvPr/>
          </p:nvSpPr>
          <p:spPr>
            <a:xfrm rot="5400000">
              <a:off x="933061" y="1978091"/>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2071396" y="2131274"/>
              <a:ext cx="5281126" cy="369332"/>
            </a:xfrm>
            <a:prstGeom prst="rect">
              <a:avLst/>
            </a:prstGeom>
            <a:noFill/>
          </p:spPr>
          <p:txBody>
            <a:bodyPr wrap="square" rtlCol="0">
              <a:spAutoFit/>
            </a:bodyPr>
            <a:lstStyle/>
            <a:p>
              <a:r>
                <a:rPr lang="zh-CN" altLang="en-US" dirty="0" smtClean="0"/>
                <a:t>编写相应的源代码</a:t>
              </a:r>
              <a:r>
                <a:rPr lang="en-US" altLang="zh-CN" dirty="0" smtClean="0"/>
                <a:t>	</a:t>
              </a:r>
              <a:endParaRPr lang="zh-CN" altLang="en-US" dirty="0"/>
            </a:p>
          </p:txBody>
        </p:sp>
      </p:grpSp>
      <p:grpSp>
        <p:nvGrpSpPr>
          <p:cNvPr id="25" name="组合 24"/>
          <p:cNvGrpSpPr/>
          <p:nvPr/>
        </p:nvGrpSpPr>
        <p:grpSpPr>
          <a:xfrm>
            <a:off x="5547050" y="2846623"/>
            <a:ext cx="6447452" cy="494524"/>
            <a:chOff x="905070" y="2006082"/>
            <a:chExt cx="6447452" cy="494524"/>
          </a:xfrm>
        </p:grpSpPr>
        <p:sp>
          <p:nvSpPr>
            <p:cNvPr id="26" name="等腰三角形 25"/>
            <p:cNvSpPr/>
            <p:nvPr/>
          </p:nvSpPr>
          <p:spPr>
            <a:xfrm rot="5400000">
              <a:off x="933061" y="1978091"/>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2071396" y="2131274"/>
              <a:ext cx="5281126" cy="369332"/>
            </a:xfrm>
            <a:prstGeom prst="rect">
              <a:avLst/>
            </a:prstGeom>
            <a:noFill/>
          </p:spPr>
          <p:txBody>
            <a:bodyPr wrap="square" rtlCol="0">
              <a:spAutoFit/>
            </a:bodyPr>
            <a:lstStyle/>
            <a:p>
              <a:r>
                <a:rPr lang="zh-CN" altLang="en-US" dirty="0" smtClean="0"/>
                <a:t>进行回归测试</a:t>
              </a:r>
              <a:r>
                <a:rPr lang="en-US" altLang="zh-CN" dirty="0" smtClean="0"/>
                <a:t>	</a:t>
              </a:r>
              <a:endParaRPr lang="zh-CN" altLang="en-US" dirty="0"/>
            </a:p>
          </p:txBody>
        </p:sp>
      </p:grpSp>
      <p:grpSp>
        <p:nvGrpSpPr>
          <p:cNvPr id="28" name="组合 27"/>
          <p:cNvGrpSpPr/>
          <p:nvPr/>
        </p:nvGrpSpPr>
        <p:grpSpPr>
          <a:xfrm>
            <a:off x="5547049" y="3493153"/>
            <a:ext cx="6447452" cy="494524"/>
            <a:chOff x="905070" y="2006082"/>
            <a:chExt cx="6447452" cy="494524"/>
          </a:xfrm>
        </p:grpSpPr>
        <p:sp>
          <p:nvSpPr>
            <p:cNvPr id="29" name="等腰三角形 28"/>
            <p:cNvSpPr/>
            <p:nvPr/>
          </p:nvSpPr>
          <p:spPr>
            <a:xfrm rot="5400000">
              <a:off x="933061" y="1978091"/>
              <a:ext cx="494523" cy="5505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2071396" y="2131274"/>
              <a:ext cx="5281126" cy="369332"/>
            </a:xfrm>
            <a:prstGeom prst="rect">
              <a:avLst/>
            </a:prstGeom>
            <a:noFill/>
          </p:spPr>
          <p:txBody>
            <a:bodyPr wrap="square" rtlCol="0">
              <a:spAutoFit/>
            </a:bodyPr>
            <a:lstStyle/>
            <a:p>
              <a:r>
                <a:rPr lang="zh-CN" altLang="en-US" dirty="0" smtClean="0"/>
                <a:t>交付使用</a:t>
              </a:r>
              <a:r>
                <a:rPr lang="en-US" altLang="zh-CN" dirty="0" smtClean="0"/>
                <a:t>	</a:t>
              </a:r>
              <a:endParaRPr lang="zh-CN" altLang="en-US" dirty="0"/>
            </a:p>
          </p:txBody>
        </p:sp>
      </p:grpSp>
    </p:spTree>
    <p:extLst>
      <p:ext uri="{BB962C8B-B14F-4D97-AF65-F5344CB8AC3E}">
        <p14:creationId xmlns:p14="http://schemas.microsoft.com/office/powerpoint/2010/main" val="367234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6" grpId="0"/>
      <p:bldP spid="17"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a:t>
            </a:r>
            <a:r>
              <a:rPr lang="zh-CN" altLang="en-US" dirty="0" smtClean="0"/>
              <a:t>结构化维护与非结构化维护差别巨大</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25</a:t>
            </a:fld>
            <a:endParaRPr lang="zh-CN" altLang="en-US"/>
          </a:p>
        </p:txBody>
      </p:sp>
      <p:sp>
        <p:nvSpPr>
          <p:cNvPr id="5" name="矩形 4"/>
          <p:cNvSpPr/>
          <p:nvPr/>
        </p:nvSpPr>
        <p:spPr>
          <a:xfrm>
            <a:off x="2426677" y="2470272"/>
            <a:ext cx="7200899" cy="3000821"/>
          </a:xfrm>
          <a:prstGeom prst="rect">
            <a:avLst/>
          </a:prstGeom>
        </p:spPr>
        <p:txBody>
          <a:bodyPr wrap="square">
            <a:spAutoFit/>
          </a:bodyPr>
          <a:lstStyle/>
          <a:p>
            <a:pPr>
              <a:lnSpc>
                <a:spcPct val="150000"/>
              </a:lnSpc>
              <a:defRPr/>
            </a:pPr>
            <a:r>
              <a:rPr lang="zh-CN" altLang="en-US" dirty="0">
                <a:solidFill>
                  <a:prstClr val="black"/>
                </a:solidFill>
                <a:latin typeface="宋体" panose="02010600030101010101" pitchFamily="2" charset="-122"/>
                <a:ea typeface="宋体" pitchFamily="2" charset="-122"/>
              </a:rPr>
              <a:t>非结构化维护和结构化维护差别巨大，前者维护的对象只是程序代码，而内部文档不足，导致维护需要付出很大代价。后者维护的对象是完整的软件配置，需要从设计文档评价开始，经过分析软件特点，估量修改带来的影响，再经过一系列修改步骤才开始编写相应源代码，这使得软件维护减少了精力的浪费，提高维护的总体质量。</a:t>
            </a:r>
          </a:p>
          <a:p>
            <a:pPr>
              <a:lnSpc>
                <a:spcPct val="150000"/>
              </a:lnSpc>
              <a:defRPr/>
            </a:pPr>
            <a:endParaRPr lang="en-US" altLang="zh-CN" dirty="0">
              <a:solidFill>
                <a:prstClr val="black"/>
              </a:solidFill>
              <a:latin typeface="宋体" panose="02010600030101010101" pitchFamily="2" charset="-122"/>
              <a:ea typeface="宋体" pitchFamily="2" charset="-122"/>
            </a:endParaRPr>
          </a:p>
          <a:p>
            <a:pPr>
              <a:lnSpc>
                <a:spcPct val="150000"/>
              </a:lnSpc>
              <a:defRPr/>
            </a:pPr>
            <a:endParaRPr lang="en-US" altLang="zh-CN" dirty="0">
              <a:solidFill>
                <a:prstClr val="black"/>
              </a:solidFill>
              <a:latin typeface="宋体" panose="02010600030101010101" pitchFamily="2" charset="-122"/>
              <a:ea typeface="宋体" pitchFamily="2" charset="-122"/>
            </a:endParaRPr>
          </a:p>
        </p:txBody>
      </p:sp>
      <p:sp>
        <p:nvSpPr>
          <p:cNvPr id="6" name="矩形 5"/>
          <p:cNvSpPr/>
          <p:nvPr/>
        </p:nvSpPr>
        <p:spPr>
          <a:xfrm>
            <a:off x="4417177" y="1410685"/>
            <a:ext cx="3005952" cy="769441"/>
          </a:xfrm>
          <a:prstGeom prst="rect">
            <a:avLst/>
          </a:prstGeom>
          <a:noFill/>
        </p:spPr>
        <p:txBody>
          <a:bodyPr wrap="none" lIns="91440" tIns="45720" rIns="91440" bIns="45720">
            <a:spAutoFit/>
          </a:bodyPr>
          <a:lstStyle/>
          <a:p>
            <a:pPr algn="ctr"/>
            <a:r>
              <a:rPr lang="zh-CN" altLang="en-US" sz="44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两者的区别</a:t>
            </a:r>
            <a:endParaRPr lang="zh-CN" altLang="en-US" sz="4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Tree>
    <p:extLst>
      <p:ext uri="{BB962C8B-B14F-4D97-AF65-F5344CB8AC3E}">
        <p14:creationId xmlns:p14="http://schemas.microsoft.com/office/powerpoint/2010/main" val="31537659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0DC5A95-E130-46D4-A9F9-88FF5E4EA436}"/>
              </a:ext>
            </a:extLst>
          </p:cNvPr>
          <p:cNvSpPr>
            <a:spLocks noGrp="1"/>
          </p:cNvSpPr>
          <p:nvPr>
            <p:ph type="title"/>
          </p:nvPr>
        </p:nvSpPr>
        <p:spPr/>
        <p:txBody>
          <a:bodyPr/>
          <a:lstStyle/>
          <a:p>
            <a:r>
              <a:rPr lang="en-US" altLang="zh-CN" dirty="0" smtClean="0"/>
              <a:t>2.2</a:t>
            </a:r>
            <a:r>
              <a:rPr lang="zh-CN" altLang="en-US" dirty="0" smtClean="0"/>
              <a:t>软件维护的代价昂贵</a:t>
            </a:r>
            <a:endParaRPr lang="zh-CN" altLang="en-US" dirty="0"/>
          </a:p>
        </p:txBody>
      </p:sp>
      <p:sp>
        <p:nvSpPr>
          <p:cNvPr id="3" name="页脚占位符 2">
            <a:extLst>
              <a:ext uri="{FF2B5EF4-FFF2-40B4-BE49-F238E27FC236}">
                <a16:creationId xmlns:a16="http://schemas.microsoft.com/office/drawing/2014/main" xmlns="" id="{E491DCA5-0EF5-4202-9F1B-D8B03A9150DB}"/>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3F8EA698-86FE-45DC-8F9C-5BF3F1079929}"/>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a:p>
        </p:txBody>
      </p:sp>
      <p:grpSp>
        <p:nvGrpSpPr>
          <p:cNvPr id="5" name="c24c738b-52cb-41c3-bf6b-54817b2ddd1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B8A714D9-8EED-438D-8714-A2E1FB3AFA6B}"/>
              </a:ext>
            </a:extLst>
          </p:cNvPr>
          <p:cNvGrpSpPr>
            <a:grpSpLocks noChangeAspect="1"/>
          </p:cNvGrpSpPr>
          <p:nvPr>
            <p:custDataLst>
              <p:tags r:id="rId1"/>
            </p:custDataLst>
          </p:nvPr>
        </p:nvGrpSpPr>
        <p:grpSpPr>
          <a:xfrm>
            <a:off x="673101" y="1608132"/>
            <a:ext cx="10845799" cy="4060835"/>
            <a:chOff x="673101" y="1608132"/>
            <a:chExt cx="10845799" cy="4060835"/>
          </a:xfrm>
        </p:grpSpPr>
        <p:grpSp>
          <p:nvGrpSpPr>
            <p:cNvPr id="6" name="íśḷidè">
              <a:extLst>
                <a:ext uri="{FF2B5EF4-FFF2-40B4-BE49-F238E27FC236}">
                  <a16:creationId xmlns:a16="http://schemas.microsoft.com/office/drawing/2014/main" xmlns="" id="{55523DCE-EDBD-4CA1-81A4-3BAC04279DF2}"/>
                </a:ext>
              </a:extLst>
            </p:cNvPr>
            <p:cNvGrpSpPr/>
            <p:nvPr/>
          </p:nvGrpSpPr>
          <p:grpSpPr>
            <a:xfrm>
              <a:off x="4309932" y="1608132"/>
              <a:ext cx="3572136" cy="4060835"/>
              <a:chOff x="4309931" y="1530271"/>
              <a:chExt cx="3572136" cy="4060835"/>
            </a:xfrm>
          </p:grpSpPr>
          <p:sp>
            <p:nvSpPr>
              <p:cNvPr id="15" name="îṩ1îďe">
                <a:extLst>
                  <a:ext uri="{FF2B5EF4-FFF2-40B4-BE49-F238E27FC236}">
                    <a16:creationId xmlns:a16="http://schemas.microsoft.com/office/drawing/2014/main" xmlns="" id="{0E7B3FCC-ADFD-4E7D-9DD4-E2E5FDA5C907}"/>
                  </a:ext>
                </a:extLst>
              </p:cNvPr>
              <p:cNvSpPr/>
              <p:nvPr/>
            </p:nvSpPr>
            <p:spPr>
              <a:xfrm rot="5073482">
                <a:off x="4726915" y="1974953"/>
                <a:ext cx="617011" cy="617011"/>
              </a:xfrm>
              <a:prstGeom prst="chord">
                <a:avLst>
                  <a:gd name="adj1" fmla="val 2700000"/>
                  <a:gd name="adj2" fmla="val 15064793"/>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6" name="isľïḋe">
                <a:extLst>
                  <a:ext uri="{FF2B5EF4-FFF2-40B4-BE49-F238E27FC236}">
                    <a16:creationId xmlns:a16="http://schemas.microsoft.com/office/drawing/2014/main" xmlns="" id="{D328DF0E-6DD5-49FA-9424-B5AAA51F0422}"/>
                  </a:ext>
                </a:extLst>
              </p:cNvPr>
              <p:cNvSpPr/>
              <p:nvPr/>
            </p:nvSpPr>
            <p:spPr>
              <a:xfrm>
                <a:off x="4309931" y="2018970"/>
                <a:ext cx="3572136" cy="3572136"/>
              </a:xfrm>
              <a:prstGeom prst="ellipse">
                <a:avLst/>
              </a:prstGeom>
              <a:noFill/>
              <a:ln w="127000"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7" name="ïṥlïḋé">
                <a:extLst>
                  <a:ext uri="{FF2B5EF4-FFF2-40B4-BE49-F238E27FC236}">
                    <a16:creationId xmlns:a16="http://schemas.microsoft.com/office/drawing/2014/main" xmlns="" id="{2D22FED4-BCA2-4AFB-8DA7-DA7DD7C8B010}"/>
                  </a:ext>
                </a:extLst>
              </p:cNvPr>
              <p:cNvSpPr/>
              <p:nvPr/>
            </p:nvSpPr>
            <p:spPr>
              <a:xfrm>
                <a:off x="5860479" y="1814606"/>
                <a:ext cx="479840" cy="22213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18" name="îṥ1ídê">
                <a:extLst>
                  <a:ext uri="{FF2B5EF4-FFF2-40B4-BE49-F238E27FC236}">
                    <a16:creationId xmlns:a16="http://schemas.microsoft.com/office/drawing/2014/main" xmlns="" id="{A26AA731-97B4-44F5-A5C1-AD838EDA9905}"/>
                  </a:ext>
                </a:extLst>
              </p:cNvPr>
              <p:cNvSpPr/>
              <p:nvPr/>
            </p:nvSpPr>
            <p:spPr>
              <a:xfrm>
                <a:off x="5567245" y="1530271"/>
                <a:ext cx="1084081" cy="310991"/>
              </a:xfrm>
              <a:prstGeom prst="roundRect">
                <a:avLst>
                  <a:gd name="adj" fmla="val 50000"/>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grpSp>
            <p:nvGrpSpPr>
              <p:cNvPr id="19" name="îṥlïḑè">
                <a:extLst>
                  <a:ext uri="{FF2B5EF4-FFF2-40B4-BE49-F238E27FC236}">
                    <a16:creationId xmlns:a16="http://schemas.microsoft.com/office/drawing/2014/main" xmlns="" id="{7A76C39C-5B29-4504-826F-ECD8AA7B3B7D}"/>
                  </a:ext>
                </a:extLst>
              </p:cNvPr>
              <p:cNvGrpSpPr>
                <a:grpSpLocks/>
              </p:cNvGrpSpPr>
              <p:nvPr/>
            </p:nvGrpSpPr>
            <p:grpSpPr>
              <a:xfrm>
                <a:off x="4343398" y="2077927"/>
                <a:ext cx="3429001" cy="3428822"/>
                <a:chOff x="938213" y="1497013"/>
                <a:chExt cx="3724276" cy="3851276"/>
              </a:xfrm>
            </p:grpSpPr>
            <p:sp>
              <p:nvSpPr>
                <p:cNvPr id="23" name="iṡ1ïďê">
                  <a:extLst>
                    <a:ext uri="{FF2B5EF4-FFF2-40B4-BE49-F238E27FC236}">
                      <a16:creationId xmlns:a16="http://schemas.microsoft.com/office/drawing/2014/main" xmlns="" id="{7C64A6AA-91E7-45D2-B450-DA4929DEBC5B}"/>
                    </a:ext>
                  </a:extLst>
                </p:cNvPr>
                <p:cNvSpPr/>
                <p:nvPr/>
              </p:nvSpPr>
              <p:spPr bwMode="auto">
                <a:xfrm>
                  <a:off x="938213" y="1720851"/>
                  <a:ext cx="2155825" cy="3627438"/>
                </a:xfrm>
                <a:custGeom>
                  <a:avLst/>
                  <a:gdLst>
                    <a:gd name="T0" fmla="*/ 3482 w 3482"/>
                    <a:gd name="T1" fmla="*/ 5643 h 5867"/>
                    <a:gd name="T2" fmla="*/ 196 w 3482"/>
                    <a:gd name="T3" fmla="*/ 3167 h 5867"/>
                    <a:gd name="T4" fmla="*/ 2161 w 3482"/>
                    <a:gd name="T5" fmla="*/ 0 h 5867"/>
                    <a:gd name="T6" fmla="*/ 2509 w 3482"/>
                    <a:gd name="T7" fmla="*/ 1049 h 5867"/>
                    <a:gd name="T8" fmla="*/ 1365 w 3482"/>
                    <a:gd name="T9" fmla="*/ 3330 h 5867"/>
                    <a:gd name="T10" fmla="*/ 3328 w 3482"/>
                    <a:gd name="T11" fmla="*/ 4548 h 5867"/>
                    <a:gd name="T12" fmla="*/ 3482 w 3482"/>
                    <a:gd name="T13" fmla="*/ 5643 h 5867"/>
                  </a:gdLst>
                  <a:ahLst/>
                  <a:cxnLst>
                    <a:cxn ang="0">
                      <a:pos x="T0" y="T1"/>
                    </a:cxn>
                    <a:cxn ang="0">
                      <a:pos x="T2" y="T3"/>
                    </a:cxn>
                    <a:cxn ang="0">
                      <a:pos x="T4" y="T5"/>
                    </a:cxn>
                    <a:cxn ang="0">
                      <a:pos x="T6" y="T7"/>
                    </a:cxn>
                    <a:cxn ang="0">
                      <a:pos x="T8" y="T9"/>
                    </a:cxn>
                    <a:cxn ang="0">
                      <a:pos x="T10" y="T11"/>
                    </a:cxn>
                    <a:cxn ang="0">
                      <a:pos x="T12" y="T13"/>
                    </a:cxn>
                  </a:cxnLst>
                  <a:rect l="0" t="0" r="r" b="b"/>
                  <a:pathLst>
                    <a:path w="3482" h="5867">
                      <a:moveTo>
                        <a:pt x="3482" y="5643"/>
                      </a:moveTo>
                      <a:cubicBezTo>
                        <a:pt x="1891" y="5867"/>
                        <a:pt x="419" y="4758"/>
                        <a:pt x="196" y="3167"/>
                      </a:cubicBezTo>
                      <a:cubicBezTo>
                        <a:pt x="0" y="1775"/>
                        <a:pt x="827" y="442"/>
                        <a:pt x="2161" y="0"/>
                      </a:cubicBezTo>
                      <a:lnTo>
                        <a:pt x="2509" y="1049"/>
                      </a:lnTo>
                      <a:cubicBezTo>
                        <a:pt x="1564" y="1363"/>
                        <a:pt x="1051" y="2384"/>
                        <a:pt x="1365" y="3330"/>
                      </a:cubicBezTo>
                      <a:cubicBezTo>
                        <a:pt x="1639" y="4157"/>
                        <a:pt x="2465" y="4670"/>
                        <a:pt x="3328" y="4548"/>
                      </a:cubicBezTo>
                      <a:lnTo>
                        <a:pt x="3482" y="5643"/>
                      </a:lnTo>
                      <a:close/>
                    </a:path>
                  </a:pathLst>
                </a:custGeom>
                <a:solidFill>
                  <a:schemeClr val="tx2">
                    <a:lumMod val="40000"/>
                    <a:lumOff val="6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îšľïḋê">
                  <a:extLst>
                    <a:ext uri="{FF2B5EF4-FFF2-40B4-BE49-F238E27FC236}">
                      <a16:creationId xmlns:a16="http://schemas.microsoft.com/office/drawing/2014/main" xmlns="" id="{8B0FA099-A883-4187-9B1C-C4D0AD46B950}"/>
                    </a:ext>
                  </a:extLst>
                </p:cNvPr>
                <p:cNvSpPr/>
                <p:nvPr/>
              </p:nvSpPr>
              <p:spPr bwMode="auto">
                <a:xfrm>
                  <a:off x="2276476" y="1497013"/>
                  <a:ext cx="1903413" cy="1182688"/>
                </a:xfrm>
                <a:custGeom>
                  <a:avLst/>
                  <a:gdLst>
                    <a:gd name="T0" fmla="*/ 0 w 3074"/>
                    <a:gd name="T1" fmla="*/ 363 h 1914"/>
                    <a:gd name="T2" fmla="*/ 3074 w 3074"/>
                    <a:gd name="T3" fmla="*/ 1173 h 1914"/>
                    <a:gd name="T4" fmla="*/ 2254 w 3074"/>
                    <a:gd name="T5" fmla="*/ 1914 h 1914"/>
                    <a:gd name="T6" fmla="*/ 348 w 3074"/>
                    <a:gd name="T7" fmla="*/ 1412 h 1914"/>
                    <a:gd name="T8" fmla="*/ 0 w 3074"/>
                    <a:gd name="T9" fmla="*/ 363 h 1914"/>
                  </a:gdLst>
                  <a:ahLst/>
                  <a:cxnLst>
                    <a:cxn ang="0">
                      <a:pos x="T0" y="T1"/>
                    </a:cxn>
                    <a:cxn ang="0">
                      <a:pos x="T2" y="T3"/>
                    </a:cxn>
                    <a:cxn ang="0">
                      <a:pos x="T4" y="T5"/>
                    </a:cxn>
                    <a:cxn ang="0">
                      <a:pos x="T6" y="T7"/>
                    </a:cxn>
                    <a:cxn ang="0">
                      <a:pos x="T8" y="T9"/>
                    </a:cxn>
                  </a:cxnLst>
                  <a:rect l="0" t="0" r="r" b="b"/>
                  <a:pathLst>
                    <a:path w="3074" h="1914">
                      <a:moveTo>
                        <a:pt x="0" y="363"/>
                      </a:moveTo>
                      <a:cubicBezTo>
                        <a:pt x="1095" y="0"/>
                        <a:pt x="2300" y="318"/>
                        <a:pt x="3074" y="1173"/>
                      </a:cubicBezTo>
                      <a:lnTo>
                        <a:pt x="2254" y="1914"/>
                      </a:lnTo>
                      <a:cubicBezTo>
                        <a:pt x="1774" y="1384"/>
                        <a:pt x="1027" y="1187"/>
                        <a:pt x="348" y="1412"/>
                      </a:cubicBezTo>
                      <a:lnTo>
                        <a:pt x="0" y="363"/>
                      </a:lnTo>
                      <a:close/>
                    </a:path>
                  </a:pathLst>
                </a:custGeom>
                <a:solidFill>
                  <a:schemeClr val="tx2">
                    <a:lumMod val="20000"/>
                    <a:lumOff val="8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íṣḷïďè">
                  <a:extLst>
                    <a:ext uri="{FF2B5EF4-FFF2-40B4-BE49-F238E27FC236}">
                      <a16:creationId xmlns:a16="http://schemas.microsoft.com/office/drawing/2014/main" xmlns="" id="{B042BE6F-3369-4545-A55E-E694A196F671}"/>
                    </a:ext>
                  </a:extLst>
                </p:cNvPr>
                <p:cNvSpPr/>
                <p:nvPr/>
              </p:nvSpPr>
              <p:spPr bwMode="auto">
                <a:xfrm>
                  <a:off x="3671888" y="2220913"/>
                  <a:ext cx="950913" cy="1031875"/>
                </a:xfrm>
                <a:custGeom>
                  <a:avLst/>
                  <a:gdLst>
                    <a:gd name="T0" fmla="*/ 820 w 1536"/>
                    <a:gd name="T1" fmla="*/ 0 h 1669"/>
                    <a:gd name="T2" fmla="*/ 1536 w 1536"/>
                    <a:gd name="T3" fmla="*/ 1495 h 1669"/>
                    <a:gd name="T4" fmla="*/ 444 w 1536"/>
                    <a:gd name="T5" fmla="*/ 1669 h 1669"/>
                    <a:gd name="T6" fmla="*/ 0 w 1536"/>
                    <a:gd name="T7" fmla="*/ 741 h 1669"/>
                    <a:gd name="T8" fmla="*/ 820 w 1536"/>
                    <a:gd name="T9" fmla="*/ 0 h 1669"/>
                  </a:gdLst>
                  <a:ahLst/>
                  <a:cxnLst>
                    <a:cxn ang="0">
                      <a:pos x="T0" y="T1"/>
                    </a:cxn>
                    <a:cxn ang="0">
                      <a:pos x="T2" y="T3"/>
                    </a:cxn>
                    <a:cxn ang="0">
                      <a:pos x="T4" y="T5"/>
                    </a:cxn>
                    <a:cxn ang="0">
                      <a:pos x="T6" y="T7"/>
                    </a:cxn>
                    <a:cxn ang="0">
                      <a:pos x="T8" y="T9"/>
                    </a:cxn>
                  </a:cxnLst>
                  <a:rect l="0" t="0" r="r" b="b"/>
                  <a:pathLst>
                    <a:path w="1536" h="1669">
                      <a:moveTo>
                        <a:pt x="820" y="0"/>
                      </a:moveTo>
                      <a:cubicBezTo>
                        <a:pt x="1198" y="418"/>
                        <a:pt x="1447" y="938"/>
                        <a:pt x="1536" y="1495"/>
                      </a:cubicBezTo>
                      <a:lnTo>
                        <a:pt x="444" y="1669"/>
                      </a:lnTo>
                      <a:cubicBezTo>
                        <a:pt x="389" y="1323"/>
                        <a:pt x="235" y="1001"/>
                        <a:pt x="0" y="741"/>
                      </a:cubicBezTo>
                      <a:lnTo>
                        <a:pt x="820" y="0"/>
                      </a:lnTo>
                      <a:close/>
                    </a:path>
                  </a:pathLst>
                </a:custGeom>
                <a:solidFill>
                  <a:schemeClr val="accent1"/>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íṧ1îḋé">
                  <a:extLst>
                    <a:ext uri="{FF2B5EF4-FFF2-40B4-BE49-F238E27FC236}">
                      <a16:creationId xmlns:a16="http://schemas.microsoft.com/office/drawing/2014/main" xmlns="" id="{E99930D0-62DF-4168-B4A6-4943AED7C0B1}"/>
                    </a:ext>
                  </a:extLst>
                </p:cNvPr>
                <p:cNvSpPr/>
                <p:nvPr/>
              </p:nvSpPr>
              <p:spPr bwMode="auto">
                <a:xfrm>
                  <a:off x="3917951" y="3146426"/>
                  <a:ext cx="744538" cy="771525"/>
                </a:xfrm>
                <a:custGeom>
                  <a:avLst/>
                  <a:gdLst>
                    <a:gd name="T0" fmla="*/ 1138 w 1204"/>
                    <a:gd name="T1" fmla="*/ 0 h 1249"/>
                    <a:gd name="T2" fmla="*/ 1064 w 1204"/>
                    <a:gd name="T3" fmla="*/ 1249 h 1249"/>
                    <a:gd name="T4" fmla="*/ 0 w 1204"/>
                    <a:gd name="T5" fmla="*/ 948 h 1249"/>
                    <a:gd name="T6" fmla="*/ 46 w 1204"/>
                    <a:gd name="T7" fmla="*/ 174 h 1249"/>
                    <a:gd name="T8" fmla="*/ 1138 w 1204"/>
                    <a:gd name="T9" fmla="*/ 0 h 1249"/>
                  </a:gdLst>
                  <a:ahLst/>
                  <a:cxnLst>
                    <a:cxn ang="0">
                      <a:pos x="T0" y="T1"/>
                    </a:cxn>
                    <a:cxn ang="0">
                      <a:pos x="T2" y="T3"/>
                    </a:cxn>
                    <a:cxn ang="0">
                      <a:pos x="T4" y="T5"/>
                    </a:cxn>
                    <a:cxn ang="0">
                      <a:pos x="T6" y="T7"/>
                    </a:cxn>
                    <a:cxn ang="0">
                      <a:pos x="T8" y="T9"/>
                    </a:cxn>
                  </a:cxnLst>
                  <a:rect l="0" t="0" r="r" b="b"/>
                  <a:pathLst>
                    <a:path w="1204" h="1249">
                      <a:moveTo>
                        <a:pt x="1138" y="0"/>
                      </a:moveTo>
                      <a:cubicBezTo>
                        <a:pt x="1204" y="417"/>
                        <a:pt x="1179" y="843"/>
                        <a:pt x="1064" y="1249"/>
                      </a:cubicBezTo>
                      <a:lnTo>
                        <a:pt x="0" y="948"/>
                      </a:lnTo>
                      <a:cubicBezTo>
                        <a:pt x="71" y="696"/>
                        <a:pt x="87" y="432"/>
                        <a:pt x="46" y="174"/>
                      </a:cubicBezTo>
                      <a:lnTo>
                        <a:pt x="1138" y="0"/>
                      </a:lnTo>
                      <a:close/>
                    </a:path>
                  </a:pathLst>
                </a:custGeom>
                <a:solidFill>
                  <a:schemeClr val="tx2">
                    <a:lumMod val="20000"/>
                    <a:lumOff val="8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íṡ1ïḓe">
                  <a:extLst>
                    <a:ext uri="{FF2B5EF4-FFF2-40B4-BE49-F238E27FC236}">
                      <a16:creationId xmlns:a16="http://schemas.microsoft.com/office/drawing/2014/main" xmlns="" id="{1471919B-9EB1-4F36-BCBA-788CAD8963A4}"/>
                    </a:ext>
                  </a:extLst>
                </p:cNvPr>
                <p:cNvSpPr/>
                <p:nvPr/>
              </p:nvSpPr>
              <p:spPr bwMode="auto">
                <a:xfrm>
                  <a:off x="3448051" y="3732213"/>
                  <a:ext cx="1128713" cy="1208088"/>
                </a:xfrm>
                <a:custGeom>
                  <a:avLst/>
                  <a:gdLst>
                    <a:gd name="T0" fmla="*/ 1822 w 1822"/>
                    <a:gd name="T1" fmla="*/ 301 h 1954"/>
                    <a:gd name="T2" fmla="*/ 600 w 1822"/>
                    <a:gd name="T3" fmla="*/ 1954 h 1954"/>
                    <a:gd name="T4" fmla="*/ 0 w 1822"/>
                    <a:gd name="T5" fmla="*/ 1025 h 1954"/>
                    <a:gd name="T6" fmla="*/ 758 w 1822"/>
                    <a:gd name="T7" fmla="*/ 0 h 1954"/>
                    <a:gd name="T8" fmla="*/ 1822 w 1822"/>
                    <a:gd name="T9" fmla="*/ 301 h 1954"/>
                  </a:gdLst>
                  <a:ahLst/>
                  <a:cxnLst>
                    <a:cxn ang="0">
                      <a:pos x="T0" y="T1"/>
                    </a:cxn>
                    <a:cxn ang="0">
                      <a:pos x="T2" y="T3"/>
                    </a:cxn>
                    <a:cxn ang="0">
                      <a:pos x="T4" y="T5"/>
                    </a:cxn>
                    <a:cxn ang="0">
                      <a:pos x="T6" y="T7"/>
                    </a:cxn>
                    <a:cxn ang="0">
                      <a:pos x="T8" y="T9"/>
                    </a:cxn>
                  </a:cxnLst>
                  <a:rect l="0" t="0" r="r" b="b"/>
                  <a:pathLst>
                    <a:path w="1822" h="1954">
                      <a:moveTo>
                        <a:pt x="1822" y="301"/>
                      </a:moveTo>
                      <a:cubicBezTo>
                        <a:pt x="1629" y="982"/>
                        <a:pt x="1195" y="1570"/>
                        <a:pt x="600" y="1954"/>
                      </a:cubicBezTo>
                      <a:lnTo>
                        <a:pt x="0" y="1025"/>
                      </a:lnTo>
                      <a:cubicBezTo>
                        <a:pt x="369" y="787"/>
                        <a:pt x="639" y="422"/>
                        <a:pt x="758" y="0"/>
                      </a:cubicBezTo>
                      <a:lnTo>
                        <a:pt x="1822" y="301"/>
                      </a:lnTo>
                      <a:close/>
                    </a:path>
                  </a:pathLst>
                </a:custGeom>
                <a:solidFill>
                  <a:schemeClr val="tx2">
                    <a:lumMod val="40000"/>
                    <a:lumOff val="6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ïsľíḓè">
                  <a:extLst>
                    <a:ext uri="{FF2B5EF4-FFF2-40B4-BE49-F238E27FC236}">
                      <a16:creationId xmlns:a16="http://schemas.microsoft.com/office/drawing/2014/main" xmlns="" id="{F1268416-558D-40E0-AB7C-92E51078064C}"/>
                    </a:ext>
                  </a:extLst>
                </p:cNvPr>
                <p:cNvSpPr/>
                <p:nvPr/>
              </p:nvSpPr>
              <p:spPr bwMode="auto">
                <a:xfrm>
                  <a:off x="2998788" y="4365626"/>
                  <a:ext cx="820738" cy="844550"/>
                </a:xfrm>
                <a:custGeom>
                  <a:avLst/>
                  <a:gdLst>
                    <a:gd name="T0" fmla="*/ 1327 w 1327"/>
                    <a:gd name="T1" fmla="*/ 929 h 1365"/>
                    <a:gd name="T2" fmla="*/ 154 w 1327"/>
                    <a:gd name="T3" fmla="*/ 1365 h 1365"/>
                    <a:gd name="T4" fmla="*/ 0 w 1327"/>
                    <a:gd name="T5" fmla="*/ 270 h 1365"/>
                    <a:gd name="T6" fmla="*/ 727 w 1327"/>
                    <a:gd name="T7" fmla="*/ 0 h 1365"/>
                    <a:gd name="T8" fmla="*/ 1327 w 1327"/>
                    <a:gd name="T9" fmla="*/ 929 h 1365"/>
                  </a:gdLst>
                  <a:ahLst/>
                  <a:cxnLst>
                    <a:cxn ang="0">
                      <a:pos x="T0" y="T1"/>
                    </a:cxn>
                    <a:cxn ang="0">
                      <a:pos x="T2" y="T3"/>
                    </a:cxn>
                    <a:cxn ang="0">
                      <a:pos x="T4" y="T5"/>
                    </a:cxn>
                    <a:cxn ang="0">
                      <a:pos x="T6" y="T7"/>
                    </a:cxn>
                    <a:cxn ang="0">
                      <a:pos x="T8" y="T9"/>
                    </a:cxn>
                  </a:cxnLst>
                  <a:rect l="0" t="0" r="r" b="b"/>
                  <a:pathLst>
                    <a:path w="1327" h="1365">
                      <a:moveTo>
                        <a:pt x="1327" y="929"/>
                      </a:moveTo>
                      <a:cubicBezTo>
                        <a:pt x="972" y="1158"/>
                        <a:pt x="572" y="1306"/>
                        <a:pt x="154" y="1365"/>
                      </a:cubicBezTo>
                      <a:lnTo>
                        <a:pt x="0" y="270"/>
                      </a:lnTo>
                      <a:cubicBezTo>
                        <a:pt x="259" y="234"/>
                        <a:pt x="507" y="142"/>
                        <a:pt x="727" y="0"/>
                      </a:cubicBezTo>
                      <a:lnTo>
                        <a:pt x="1327" y="929"/>
                      </a:lnTo>
                      <a:close/>
                    </a:path>
                  </a:pathLst>
                </a:custGeom>
                <a:solidFill>
                  <a:schemeClr val="tx2">
                    <a:lumMod val="20000"/>
                    <a:lumOff val="8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ïşľïdé">
                <a:extLst>
                  <a:ext uri="{FF2B5EF4-FFF2-40B4-BE49-F238E27FC236}">
                    <a16:creationId xmlns:a16="http://schemas.microsoft.com/office/drawing/2014/main" xmlns="" id="{5E411831-F367-48FE-9659-39EEC9A8B2B5}"/>
                  </a:ext>
                </a:extLst>
              </p:cNvPr>
              <p:cNvGrpSpPr/>
              <p:nvPr/>
            </p:nvGrpSpPr>
            <p:grpSpPr>
              <a:xfrm rot="2298657">
                <a:off x="6282602" y="2392161"/>
                <a:ext cx="444295" cy="1785996"/>
                <a:chOff x="4399762" y="1186225"/>
                <a:chExt cx="348907" cy="1402551"/>
              </a:xfrm>
            </p:grpSpPr>
            <p:sp>
              <p:nvSpPr>
                <p:cNvPr id="21" name="islîḋè">
                  <a:extLst>
                    <a:ext uri="{FF2B5EF4-FFF2-40B4-BE49-F238E27FC236}">
                      <a16:creationId xmlns:a16="http://schemas.microsoft.com/office/drawing/2014/main" xmlns="" id="{FBC8E52E-C170-445B-A928-65BC9B97E645}"/>
                    </a:ext>
                  </a:extLst>
                </p:cNvPr>
                <p:cNvSpPr/>
                <p:nvPr/>
              </p:nvSpPr>
              <p:spPr>
                <a:xfrm>
                  <a:off x="4399762" y="2239869"/>
                  <a:ext cx="348907" cy="34890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îşlíḍé">
                  <a:extLst>
                    <a:ext uri="{FF2B5EF4-FFF2-40B4-BE49-F238E27FC236}">
                      <a16:creationId xmlns:a16="http://schemas.microsoft.com/office/drawing/2014/main" xmlns="" id="{DE8FE9FF-1459-4F9F-9199-0585527423B9}"/>
                    </a:ext>
                  </a:extLst>
                </p:cNvPr>
                <p:cNvSpPr/>
                <p:nvPr/>
              </p:nvSpPr>
              <p:spPr>
                <a:xfrm>
                  <a:off x="4517728" y="1186225"/>
                  <a:ext cx="112974" cy="12769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8" name="îṡlíḑè">
              <a:extLst>
                <a:ext uri="{FF2B5EF4-FFF2-40B4-BE49-F238E27FC236}">
                  <a16:creationId xmlns:a16="http://schemas.microsoft.com/office/drawing/2014/main" xmlns="" id="{0A666EE3-748F-436D-9546-2D33E8F21267}"/>
                </a:ext>
              </a:extLst>
            </p:cNvPr>
            <p:cNvSpPr txBox="1"/>
            <p:nvPr/>
          </p:nvSpPr>
          <p:spPr bwMode="auto">
            <a:xfrm>
              <a:off x="673101" y="1919123"/>
              <a:ext cx="3310886" cy="490951"/>
            </a:xfrm>
            <a:prstGeom prst="rect">
              <a:avLst/>
            </a:prstGeom>
            <a:solidFill>
              <a:schemeClr val="tx2">
                <a:lumMod val="20000"/>
                <a:lumOff val="80000"/>
              </a:schemeClr>
            </a:solidFill>
            <a:ln>
              <a:noFill/>
            </a:ln>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dirty="0" smtClean="0"/>
                <a:t>01.</a:t>
              </a:r>
              <a:r>
                <a:rPr lang="zh-CN" altLang="en-US" sz="2000" b="1" dirty="0" smtClean="0"/>
                <a:t>有形的代价</a:t>
              </a:r>
              <a:endParaRPr lang="en-US" altLang="zh-CN" sz="2000" b="1" dirty="0"/>
            </a:p>
          </p:txBody>
        </p:sp>
        <p:sp>
          <p:nvSpPr>
            <p:cNvPr id="10" name="ísḻíḓé">
              <a:extLst>
                <a:ext uri="{FF2B5EF4-FFF2-40B4-BE49-F238E27FC236}">
                  <a16:creationId xmlns:a16="http://schemas.microsoft.com/office/drawing/2014/main" xmlns="" id="{F67BADBB-2C42-4D3C-92B2-01254D78C870}"/>
                </a:ext>
              </a:extLst>
            </p:cNvPr>
            <p:cNvSpPr txBox="1"/>
            <p:nvPr/>
          </p:nvSpPr>
          <p:spPr bwMode="auto">
            <a:xfrm>
              <a:off x="8208014" y="1919123"/>
              <a:ext cx="3310886" cy="490951"/>
            </a:xfrm>
            <a:prstGeom prst="rect">
              <a:avLst/>
            </a:prstGeom>
            <a:solidFill>
              <a:schemeClr val="tx2">
                <a:lumMod val="20000"/>
                <a:lumOff val="80000"/>
              </a:schemeClr>
            </a:solidFill>
            <a:ln>
              <a:noFill/>
            </a:ln>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dirty="0" smtClean="0"/>
                <a:t>02.</a:t>
              </a:r>
              <a:r>
                <a:rPr lang="zh-CN" altLang="en-US" sz="2000" b="1" dirty="0" smtClean="0"/>
                <a:t>无形的代价</a:t>
              </a:r>
              <a:endParaRPr lang="en-US" altLang="zh-CN" sz="2000" b="1" dirty="0"/>
            </a:p>
          </p:txBody>
        </p:sp>
        <p:sp>
          <p:nvSpPr>
            <p:cNvPr id="12" name="íšḻîdê">
              <a:extLst>
                <a:ext uri="{FF2B5EF4-FFF2-40B4-BE49-F238E27FC236}">
                  <a16:creationId xmlns:a16="http://schemas.microsoft.com/office/drawing/2014/main" xmlns="" id="{F0AAB25A-8CBA-459C-81EE-12B21CCC179A}"/>
                </a:ext>
              </a:extLst>
            </p:cNvPr>
            <p:cNvSpPr txBox="1"/>
            <p:nvPr/>
          </p:nvSpPr>
          <p:spPr bwMode="auto">
            <a:xfrm>
              <a:off x="673101" y="4145805"/>
              <a:ext cx="3310886" cy="490951"/>
            </a:xfrm>
            <a:prstGeom prst="rect">
              <a:avLst/>
            </a:prstGeom>
            <a:solidFill>
              <a:schemeClr val="tx2">
                <a:lumMod val="20000"/>
                <a:lumOff val="80000"/>
              </a:schemeClr>
            </a:solidFill>
            <a:ln>
              <a:noFill/>
            </a:ln>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dirty="0" smtClean="0"/>
                <a:t>03.</a:t>
              </a:r>
              <a:r>
                <a:rPr lang="zh-CN" altLang="en-US" sz="2000" b="1" dirty="0" smtClean="0"/>
                <a:t>生产率的代价</a:t>
              </a:r>
              <a:endParaRPr lang="en-US" altLang="zh-CN" sz="2000" b="1" dirty="0"/>
            </a:p>
          </p:txBody>
        </p:sp>
      </p:grpSp>
    </p:spTree>
    <p:extLst>
      <p:ext uri="{BB962C8B-B14F-4D97-AF65-F5344CB8AC3E}">
        <p14:creationId xmlns:p14="http://schemas.microsoft.com/office/powerpoint/2010/main" val="6732784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软件维护的代价昂贵</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27</a:t>
            </a:fld>
            <a:endParaRPr lang="zh-CN" altLang="en-US"/>
          </a:p>
        </p:txBody>
      </p:sp>
      <p:sp>
        <p:nvSpPr>
          <p:cNvPr id="5" name="矩形 4"/>
          <p:cNvSpPr/>
          <p:nvPr/>
        </p:nvSpPr>
        <p:spPr>
          <a:xfrm>
            <a:off x="1354016" y="2408725"/>
            <a:ext cx="3578469" cy="2585323"/>
          </a:xfrm>
          <a:prstGeom prst="rect">
            <a:avLst/>
          </a:prstGeom>
        </p:spPr>
        <p:txBody>
          <a:bodyPr wrap="square">
            <a:spAutoFit/>
          </a:bodyPr>
          <a:lstStyle/>
          <a:p>
            <a:pPr>
              <a:lnSpc>
                <a:spcPct val="150000"/>
              </a:lnSpc>
              <a:defRPr/>
            </a:pPr>
            <a:r>
              <a:rPr lang="zh-CN" altLang="en-US" dirty="0" smtClean="0">
                <a:solidFill>
                  <a:prstClr val="black"/>
                </a:solidFill>
                <a:latin typeface="宋体" panose="02010600030101010101" pitchFamily="2" charset="-122"/>
                <a:ea typeface="宋体" pitchFamily="2" charset="-122"/>
              </a:rPr>
              <a:t>在过去的几十年中，软件维护的费用稳步上升。</a:t>
            </a:r>
            <a:r>
              <a:rPr lang="en-US" altLang="zh-CN" dirty="0" smtClean="0">
                <a:solidFill>
                  <a:prstClr val="black"/>
                </a:solidFill>
                <a:latin typeface="宋体" panose="02010600030101010101" pitchFamily="2" charset="-122"/>
                <a:ea typeface="宋体" pitchFamily="2" charset="-122"/>
              </a:rPr>
              <a:t>1970</a:t>
            </a:r>
            <a:r>
              <a:rPr lang="zh-CN" altLang="en-US" dirty="0" smtClean="0">
                <a:solidFill>
                  <a:prstClr val="black"/>
                </a:solidFill>
                <a:latin typeface="宋体" panose="02010600030101010101" pitchFamily="2" charset="-122"/>
                <a:ea typeface="宋体" pitchFamily="2" charset="-122"/>
              </a:rPr>
              <a:t>年用于维护已有软件的费用只有占软件总预</a:t>
            </a:r>
            <a:endParaRPr lang="zh-CN" altLang="en-US" dirty="0"/>
          </a:p>
          <a:p>
            <a:pPr>
              <a:lnSpc>
                <a:spcPct val="150000"/>
              </a:lnSpc>
              <a:defRPr/>
            </a:pPr>
            <a:r>
              <a:rPr lang="zh-CN" altLang="en-US" dirty="0" smtClean="0">
                <a:solidFill>
                  <a:prstClr val="black"/>
                </a:solidFill>
                <a:latin typeface="宋体" panose="02010600030101010101" pitchFamily="2" charset="-122"/>
                <a:ea typeface="宋体" pitchFamily="2" charset="-122"/>
              </a:rPr>
              <a:t>算的</a:t>
            </a:r>
            <a:r>
              <a:rPr lang="en-US" altLang="zh-CN" dirty="0" smtClean="0">
                <a:solidFill>
                  <a:prstClr val="black"/>
                </a:solidFill>
                <a:latin typeface="宋体" panose="02010600030101010101" pitchFamily="2" charset="-122"/>
                <a:ea typeface="宋体" pitchFamily="2" charset="-122"/>
              </a:rPr>
              <a:t>35%~40%</a:t>
            </a:r>
            <a:r>
              <a:rPr lang="zh-CN" altLang="en-US" dirty="0" smtClean="0">
                <a:solidFill>
                  <a:prstClr val="black"/>
                </a:solidFill>
                <a:latin typeface="宋体" panose="02010600030101010101" pitchFamily="2" charset="-122"/>
                <a:ea typeface="宋体" pitchFamily="2" charset="-122"/>
              </a:rPr>
              <a:t>，</a:t>
            </a:r>
            <a:r>
              <a:rPr lang="en-US" altLang="zh-CN" dirty="0" smtClean="0">
                <a:solidFill>
                  <a:prstClr val="black"/>
                </a:solidFill>
                <a:latin typeface="宋体" panose="02010600030101010101" pitchFamily="2" charset="-122"/>
                <a:ea typeface="宋体" pitchFamily="2" charset="-122"/>
              </a:rPr>
              <a:t>1980</a:t>
            </a:r>
            <a:r>
              <a:rPr lang="zh-CN" altLang="en-US" dirty="0" smtClean="0">
                <a:solidFill>
                  <a:prstClr val="black"/>
                </a:solidFill>
                <a:latin typeface="宋体" panose="02010600030101010101" pitchFamily="2" charset="-122"/>
                <a:ea typeface="宋体" pitchFamily="2" charset="-122"/>
              </a:rPr>
              <a:t>年上升为</a:t>
            </a:r>
            <a:r>
              <a:rPr lang="en-US" altLang="zh-CN" dirty="0" smtClean="0">
                <a:solidFill>
                  <a:prstClr val="black"/>
                </a:solidFill>
                <a:latin typeface="宋体" panose="02010600030101010101" pitchFamily="2" charset="-122"/>
                <a:ea typeface="宋体" pitchFamily="2" charset="-122"/>
              </a:rPr>
              <a:t>40%~60%</a:t>
            </a:r>
            <a:r>
              <a:rPr lang="zh-CN" altLang="en-US" dirty="0" smtClean="0">
                <a:solidFill>
                  <a:prstClr val="black"/>
                </a:solidFill>
                <a:latin typeface="宋体" panose="02010600030101010101" pitchFamily="2" charset="-122"/>
                <a:ea typeface="宋体" pitchFamily="2" charset="-122"/>
              </a:rPr>
              <a:t>，</a:t>
            </a:r>
            <a:r>
              <a:rPr lang="en-US" altLang="zh-CN" dirty="0" smtClean="0">
                <a:solidFill>
                  <a:prstClr val="black"/>
                </a:solidFill>
                <a:latin typeface="宋体" panose="02010600030101010101" pitchFamily="2" charset="-122"/>
                <a:ea typeface="宋体" pitchFamily="2" charset="-122"/>
              </a:rPr>
              <a:t>1990</a:t>
            </a:r>
            <a:r>
              <a:rPr lang="zh-CN" altLang="en-US" dirty="0" smtClean="0">
                <a:solidFill>
                  <a:prstClr val="black"/>
                </a:solidFill>
                <a:latin typeface="宋体" panose="02010600030101010101" pitchFamily="2" charset="-122"/>
                <a:ea typeface="宋体" pitchFamily="2" charset="-122"/>
              </a:rPr>
              <a:t>年上升为</a:t>
            </a:r>
            <a:r>
              <a:rPr lang="en-US" altLang="zh-CN" dirty="0" smtClean="0">
                <a:solidFill>
                  <a:prstClr val="black"/>
                </a:solidFill>
                <a:latin typeface="宋体" panose="02010600030101010101" pitchFamily="2" charset="-122"/>
                <a:ea typeface="宋体" pitchFamily="2" charset="-122"/>
              </a:rPr>
              <a:t>70%~80%</a:t>
            </a:r>
            <a:r>
              <a:rPr lang="zh-CN" altLang="en-US" dirty="0" smtClean="0">
                <a:solidFill>
                  <a:prstClr val="black"/>
                </a:solidFill>
                <a:latin typeface="宋体" panose="02010600030101010101" pitchFamily="2" charset="-122"/>
                <a:ea typeface="宋体" pitchFamily="2" charset="-122"/>
              </a:rPr>
              <a:t>。</a:t>
            </a:r>
            <a:endParaRPr lang="en-US" altLang="zh-CN" dirty="0">
              <a:solidFill>
                <a:prstClr val="black"/>
              </a:solidFill>
              <a:latin typeface="宋体" panose="02010600030101010101" pitchFamily="2" charset="-122"/>
              <a:ea typeface="宋体" pitchFamily="2" charset="-122"/>
            </a:endParaRPr>
          </a:p>
          <a:p>
            <a:pPr>
              <a:lnSpc>
                <a:spcPct val="150000"/>
              </a:lnSpc>
              <a:defRPr/>
            </a:pPr>
            <a:endParaRPr lang="en-US" altLang="zh-CN" dirty="0">
              <a:solidFill>
                <a:prstClr val="black"/>
              </a:solidFill>
              <a:latin typeface="宋体" panose="02010600030101010101" pitchFamily="2" charset="-122"/>
              <a:ea typeface="宋体" pitchFamily="2" charset="-122"/>
            </a:endParaRPr>
          </a:p>
        </p:txBody>
      </p:sp>
      <p:sp>
        <p:nvSpPr>
          <p:cNvPr id="7" name="AutoShape 4"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8"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0"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2"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61" name="Picture 13" descr="C:\Users\Admin\AppData\Roaming\Tencent\Users\2439981497\QQ\WinTemp\RichOle\~P62Q8U%Y{VOH4`PNZJZAZ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6884" y="1776969"/>
            <a:ext cx="4762500" cy="3571875"/>
          </a:xfrm>
          <a:prstGeom prst="rect">
            <a:avLst/>
          </a:prstGeom>
          <a:noFill/>
          <a:extLst>
            <a:ext uri="{909E8E84-426E-40DD-AFC4-6F175D3DCCD1}">
              <a14:hiddenFill xmlns:a14="http://schemas.microsoft.com/office/drawing/2010/main">
                <a:solidFill>
                  <a:srgbClr val="FFFFFF"/>
                </a:solidFill>
              </a14:hiddenFill>
            </a:ext>
          </a:extLst>
        </p:spPr>
      </p:pic>
      <p:sp>
        <p:nvSpPr>
          <p:cNvPr id="14" name="îṡlíḑè">
            <a:extLst>
              <a:ext uri="{FF2B5EF4-FFF2-40B4-BE49-F238E27FC236}">
                <a16:creationId xmlns:a16="http://schemas.microsoft.com/office/drawing/2014/main" xmlns="" id="{0A666EE3-748F-436D-9546-2D33E8F21267}"/>
              </a:ext>
            </a:extLst>
          </p:cNvPr>
          <p:cNvSpPr txBox="1"/>
          <p:nvPr/>
        </p:nvSpPr>
        <p:spPr bwMode="auto">
          <a:xfrm>
            <a:off x="1354016" y="1776969"/>
            <a:ext cx="3310886" cy="490951"/>
          </a:xfrm>
          <a:prstGeom prst="rect">
            <a:avLst/>
          </a:prstGeom>
          <a:noFill/>
          <a:ln>
            <a:noFill/>
          </a:ln>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dirty="0" smtClean="0"/>
              <a:t>01.</a:t>
            </a:r>
            <a:r>
              <a:rPr lang="zh-CN" altLang="en-US" sz="2000" b="1" dirty="0" smtClean="0"/>
              <a:t>有形的代价</a:t>
            </a:r>
            <a:endParaRPr lang="en-US" altLang="zh-CN" sz="2000" b="1" dirty="0"/>
          </a:p>
        </p:txBody>
      </p:sp>
    </p:spTree>
    <p:extLst>
      <p:ext uri="{BB962C8B-B14F-4D97-AF65-F5344CB8AC3E}">
        <p14:creationId xmlns:p14="http://schemas.microsoft.com/office/powerpoint/2010/main" val="23462640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软件维护的代价昂贵</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28</a:t>
            </a:fld>
            <a:endParaRPr lang="zh-CN" altLang="en-US"/>
          </a:p>
        </p:txBody>
      </p:sp>
      <p:sp>
        <p:nvSpPr>
          <p:cNvPr id="7" name="AutoShape 4"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8"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0"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2"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îṡlíḑè">
            <a:extLst>
              <a:ext uri="{FF2B5EF4-FFF2-40B4-BE49-F238E27FC236}">
                <a16:creationId xmlns:a16="http://schemas.microsoft.com/office/drawing/2014/main" xmlns="" id="{0A666EE3-748F-436D-9546-2D33E8F21267}"/>
              </a:ext>
            </a:extLst>
          </p:cNvPr>
          <p:cNvSpPr txBox="1"/>
          <p:nvPr/>
        </p:nvSpPr>
        <p:spPr bwMode="auto">
          <a:xfrm>
            <a:off x="1354016" y="1776969"/>
            <a:ext cx="3310886" cy="490951"/>
          </a:xfrm>
          <a:prstGeom prst="rect">
            <a:avLst/>
          </a:prstGeom>
          <a:noFill/>
          <a:ln>
            <a:noFill/>
          </a:ln>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dirty="0" smtClean="0"/>
              <a:t>02.</a:t>
            </a:r>
            <a:r>
              <a:rPr lang="zh-CN" altLang="en-US" sz="2000" b="1" dirty="0"/>
              <a:t>无</a:t>
            </a:r>
            <a:r>
              <a:rPr lang="zh-CN" altLang="en-US" sz="2000" b="1" dirty="0" smtClean="0"/>
              <a:t>形的代价</a:t>
            </a:r>
            <a:endParaRPr lang="en-US" altLang="zh-CN" sz="2000" b="1" dirty="0"/>
          </a:p>
        </p:txBody>
      </p:sp>
      <p:sp>
        <p:nvSpPr>
          <p:cNvPr id="13" name="文本框 4"/>
          <p:cNvSpPr txBox="1"/>
          <p:nvPr/>
        </p:nvSpPr>
        <p:spPr>
          <a:xfrm>
            <a:off x="525464" y="2453543"/>
            <a:ext cx="5892922" cy="2585323"/>
          </a:xfrm>
          <a:prstGeom prst="rect">
            <a:avLst/>
          </a:prstGeom>
          <a:noFill/>
        </p:spPr>
        <p:txBody>
          <a:bodyPr wrap="square">
            <a:spAutoFit/>
          </a:bodyPr>
          <a:lstStyle/>
          <a:p>
            <a:pPr eaLnBrk="1" hangingPunct="1">
              <a:defRPr/>
            </a:pPr>
            <a:r>
              <a:rPr lang="zh-CN" altLang="en-US" dirty="0">
                <a:ea typeface="宋体" pitchFamily="2" charset="-122"/>
              </a:rPr>
              <a:t>       因为可用的资源必须供维护任务使用，以致耽误甚至丧失了开发的良机，这是软件维护的一个无形的代价。其他无形的代价还有以下几个。</a:t>
            </a:r>
          </a:p>
          <a:p>
            <a:pPr marL="342900" indent="-342900" eaLnBrk="1" hangingPunct="1">
              <a:buSzPct val="70000"/>
              <a:buFont typeface="Wingdings" panose="05000000000000000000" pitchFamily="2" charset="2"/>
              <a:buChar char="l"/>
              <a:defRPr/>
            </a:pPr>
            <a:r>
              <a:rPr lang="zh-CN" altLang="en-US" dirty="0">
                <a:ea typeface="宋体" pitchFamily="2" charset="-122"/>
              </a:rPr>
              <a:t>当看来合理的有关改错或修改的要求不能及时满足时将引起用户不满。</a:t>
            </a:r>
            <a:endParaRPr lang="en-US" altLang="zh-CN" dirty="0">
              <a:ea typeface="宋体" pitchFamily="2" charset="-122"/>
            </a:endParaRPr>
          </a:p>
          <a:p>
            <a:pPr marL="342900" indent="-342900" eaLnBrk="1" hangingPunct="1">
              <a:buSzPct val="70000"/>
              <a:buFont typeface="Wingdings" panose="05000000000000000000" pitchFamily="2" charset="2"/>
              <a:buChar char="l"/>
              <a:defRPr/>
            </a:pPr>
            <a:r>
              <a:rPr lang="zh-CN" altLang="en-US" dirty="0">
                <a:ea typeface="宋体" pitchFamily="2" charset="-122"/>
              </a:rPr>
              <a:t>由于维护时的改动，在软件中引入了潜伏的错误，从而降低了软件的质量。</a:t>
            </a:r>
          </a:p>
          <a:p>
            <a:pPr marL="342900" indent="-342900" eaLnBrk="1" hangingPunct="1">
              <a:buSzPct val="70000"/>
              <a:buFont typeface="Wingdings" panose="05000000000000000000" pitchFamily="2" charset="2"/>
              <a:buChar char="l"/>
              <a:defRPr/>
            </a:pPr>
            <a:r>
              <a:rPr lang="zh-CN" altLang="en-US" dirty="0">
                <a:ea typeface="宋体" pitchFamily="2" charset="-122"/>
              </a:rPr>
              <a:t>当必须把软件工程师调去从事维护工作时，将在开发过程中造成混乱。</a:t>
            </a:r>
            <a:endParaRPr lang="en-US" altLang="zh-CN" dirty="0">
              <a:ea typeface="宋体" pitchFamily="2" charset="-122"/>
            </a:endParaRPr>
          </a:p>
        </p:txBody>
      </p:sp>
      <p:pic>
        <p:nvPicPr>
          <p:cNvPr id="4098" name="Picture 2" descr="https://ss1.bdstatic.com/70cFvXSh_Q1YnxGkpoWK1HF6hhy/it/u=2502061271,4267029048&amp;fm=15&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2367" y="2267920"/>
            <a:ext cx="4692455" cy="2640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5250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软件维护的代价昂贵</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29</a:t>
            </a:fld>
            <a:endParaRPr lang="zh-CN" altLang="en-US"/>
          </a:p>
        </p:txBody>
      </p:sp>
      <p:sp>
        <p:nvSpPr>
          <p:cNvPr id="5" name="矩形 4"/>
          <p:cNvSpPr/>
          <p:nvPr/>
        </p:nvSpPr>
        <p:spPr>
          <a:xfrm>
            <a:off x="1354016" y="2408725"/>
            <a:ext cx="3578469" cy="2585323"/>
          </a:xfrm>
          <a:prstGeom prst="rect">
            <a:avLst/>
          </a:prstGeom>
        </p:spPr>
        <p:txBody>
          <a:bodyPr wrap="square">
            <a:spAutoFit/>
          </a:bodyPr>
          <a:lstStyle/>
          <a:p>
            <a:pPr>
              <a:defRPr/>
            </a:pPr>
            <a:r>
              <a:rPr lang="zh-CN" altLang="en-US" dirty="0">
                <a:solidFill>
                  <a:prstClr val="black"/>
                </a:solidFill>
                <a:ea typeface="宋体" pitchFamily="2" charset="-122"/>
              </a:rPr>
              <a:t> 软件维护的最后一个代价是生产率的大幅度下降，这种情况在维护旧程序时常常遇到。</a:t>
            </a:r>
            <a:endParaRPr lang="en-US" altLang="zh-CN" dirty="0">
              <a:solidFill>
                <a:prstClr val="black"/>
              </a:solidFill>
              <a:ea typeface="宋体" pitchFamily="2" charset="-122"/>
            </a:endParaRPr>
          </a:p>
          <a:p>
            <a:pPr marL="342900" indent="-342900">
              <a:buFont typeface="Wingdings" panose="05000000000000000000" pitchFamily="2" charset="2"/>
              <a:buChar char="Ø"/>
              <a:defRPr/>
            </a:pPr>
            <a:r>
              <a:rPr lang="zh-CN" altLang="en-US" dirty="0">
                <a:solidFill>
                  <a:prstClr val="black"/>
                </a:solidFill>
                <a:ea typeface="宋体" pitchFamily="2" charset="-122"/>
              </a:rPr>
              <a:t>据</a:t>
            </a:r>
            <a:r>
              <a:rPr lang="en-US" altLang="zh-CN" dirty="0" err="1">
                <a:solidFill>
                  <a:prstClr val="black"/>
                </a:solidFill>
                <a:ea typeface="宋体" pitchFamily="2" charset="-122"/>
              </a:rPr>
              <a:t>Gausler</a:t>
            </a:r>
            <a:r>
              <a:rPr lang="zh-CN" altLang="en-US" dirty="0">
                <a:solidFill>
                  <a:prstClr val="black"/>
                </a:solidFill>
                <a:ea typeface="宋体" pitchFamily="2" charset="-122"/>
              </a:rPr>
              <a:t>在</a:t>
            </a:r>
            <a:r>
              <a:rPr lang="en-US" altLang="zh-CN" dirty="0">
                <a:solidFill>
                  <a:prstClr val="black"/>
                </a:solidFill>
                <a:ea typeface="宋体" pitchFamily="2" charset="-122"/>
              </a:rPr>
              <a:t>1976</a:t>
            </a:r>
            <a:r>
              <a:rPr lang="zh-CN" altLang="en-US" dirty="0">
                <a:solidFill>
                  <a:prstClr val="black"/>
                </a:solidFill>
                <a:ea typeface="宋体" pitchFamily="2" charset="-122"/>
              </a:rPr>
              <a:t>年的报道，美国空军的飞行控制软件每条指令的开发成本是</a:t>
            </a:r>
            <a:r>
              <a:rPr lang="en-US" altLang="zh-CN" dirty="0">
                <a:solidFill>
                  <a:prstClr val="black"/>
                </a:solidFill>
                <a:ea typeface="宋体" pitchFamily="2" charset="-122"/>
              </a:rPr>
              <a:t>75</a:t>
            </a:r>
            <a:r>
              <a:rPr lang="zh-CN" altLang="en-US" dirty="0">
                <a:solidFill>
                  <a:prstClr val="black"/>
                </a:solidFill>
                <a:ea typeface="宋体" pitchFamily="2" charset="-122"/>
              </a:rPr>
              <a:t>美元，然而维护成本大约是每条指令</a:t>
            </a:r>
            <a:r>
              <a:rPr lang="en-US" altLang="zh-CN" dirty="0">
                <a:solidFill>
                  <a:prstClr val="black"/>
                </a:solidFill>
                <a:ea typeface="宋体" pitchFamily="2" charset="-122"/>
              </a:rPr>
              <a:t>4000</a:t>
            </a:r>
            <a:r>
              <a:rPr lang="zh-CN" altLang="en-US" dirty="0">
                <a:solidFill>
                  <a:prstClr val="black"/>
                </a:solidFill>
                <a:ea typeface="宋体" pitchFamily="2" charset="-122"/>
              </a:rPr>
              <a:t>美元，也就是说，生产率下降为约</a:t>
            </a:r>
            <a:r>
              <a:rPr lang="en-US" altLang="zh-CN" dirty="0">
                <a:solidFill>
                  <a:prstClr val="black"/>
                </a:solidFill>
                <a:ea typeface="宋体" pitchFamily="2" charset="-122"/>
              </a:rPr>
              <a:t>1/50</a:t>
            </a:r>
            <a:r>
              <a:rPr lang="zh-CN" altLang="en-US" dirty="0">
                <a:solidFill>
                  <a:prstClr val="black"/>
                </a:solidFill>
                <a:ea typeface="宋体" pitchFamily="2" charset="-122"/>
              </a:rPr>
              <a:t>。</a:t>
            </a:r>
            <a:endParaRPr lang="en-US" altLang="zh-CN" dirty="0">
              <a:solidFill>
                <a:prstClr val="black"/>
              </a:solidFill>
              <a:ea typeface="宋体" pitchFamily="2" charset="-122"/>
            </a:endParaRPr>
          </a:p>
        </p:txBody>
      </p:sp>
      <p:sp>
        <p:nvSpPr>
          <p:cNvPr id="7" name="AutoShape 4"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8"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0"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2" descr="data:image/jpeg;base64,/9j/4AAQSkZJRgABAQEASABIAAD/2wBDAAgGBgcGBQgHBwcJCQgKDBQNDAsLDBkSEw8UHRofHh0aHBwgJC4nICIsIxwcKDcpLDAxNDQ0Hyc5PTgyPC4zNDL/2wBDAQkJCQwLDBgNDRgyIRwhMjIyMjIyMjIyMjIyMjIyMjIyMjIyMjIyMjIyMjIyMjIyMjIyMjIyMjIyMjIyMjIyMjL/wAARCAF3AfQDAREAAhEBAxEB/8QAGwAAAQUBAQAAAAAAAAAAAAAABQABAwQGAgf/xABOEAABAwMCAwUECAMGBAQFAwUBAgMEAAUREiExQVEGEyJhcRSBkaEVIzJCUrHB0WLh8BYkM3KCkjRDU/EHRGODVHOTotIlo8I1RVWEsv/EABkBAQEBAQEBAAAAAAAAAAAAAAABAgMEBf/EACMRAQEBAQACAwEAAwEBAQAAAAABEQISIQMxQVETIjJxBGH/2gAMAwEAAhEDEQA/APVNdeF6jaqBaqBaqim1VQtVAtQ60CChQLUKBaqIWqgWo0D5oFQI0DZqhZoGoHoFQLFA9A9AqBVQ9RD0DUCoFxHTyoFnegVAqBqBUD4oFVCoFUCoFVCoGqGFQKinxQLFAqKRoGqB6BUD0QqBAUCop6BUDUD4qBHhVDUDVNFfVRC1GqH1UDZ86KVA9QKqHoHzRCoFmgWaoWaB80CoFQKgVA9A9AqBUD5oFQKiHzVCzQLNAs1AqoagVQKgegVUKgVQKqFQKgVA1QKgegVAqKVAqBUDUCoFUDg0Cqh6geqpVAqBDjQPQMaBqBs1BVoFVDjegcUCoHzQKiFQKgfNUNmgWaBUD0Digcb0QqKcUCoHoGzQPQKgeiGoHoFVCoFmgVAqBVAqB6oVAqBUCoGoHzQKgaoFmgVAqKfNAqBUCoGqhE1A2aBZoHqBxVV1UCoGoFQKgVA1QLFBTBqjrNAhRD0Us0Q4NAs0CzQLNAqoVQKqHoHFAqBDNB1QPmgVAqBUQqB6BZoFVD0DUD0C41QqgVAqBUCoFQPQNQPQNQLNAqgWaBZoFQLNFKgVAqBUCqhjUDZoGzQPnegcGg7zUUs0CoFQKgVA2aBqmCoKoegcUQqBZoFQKgc0CoFQPQKgVUPQdCgVAudA9AqIeilQPVQ1QPQKqFQKgVA4oFQKgWaBqBxQLNEKilQN76BUCJAoFUCz1oGBzwOaofNQc96jVp1p1dM1cHeagYnAyaoiXKZRnLgz5b0ypsV13NpOdKFKq+NPJaQ4lxAUk5BqYpyaCNTzaftLA99QIPNqRqCxp65plNcKlMp4uD3Vcq6jVcWEg41KPkKeNNWY76ZDKXEgjPEHlWVTZoHoFQLO1A2aBs0Qs0VTBoHoHzRCoFQKgVA9A9AqBUCoH4VQgagcKFUdZoFRD0UqIVAqBVQqgeqFUD1QqBUCoECDnB4UCzQLNBypaUJ1LUAOpomh8i7JTswMn8RrXizekkW5Jd8DmEr+RpeVnSR24Mt531K6CmGhky9BtILjiWUngM7n96vizelSBdfanXFMofQEHZbiCAv0zVxNFjc1FOAkA8zWfFfJUcfW4fEsmtYmum5rrQ0pVkefKmGuHZTiz4lE+/amLp2pTjQIQrY8jTIaZyS859pZx8KuQ2ogrBBBwetMRZNxdIx3mNuQqeMXahXJUvdRUo+tXBTddnKOGWmEj8TiifkKIi7ict1KlTwlKeKG2xv8anlPpZKIolrjpIDgQD1pZFiF26Mj/Elp9NdMNV1XSMdkLccP8CCaBvpBZz3cKSrzKQkfOmIpyLndULX3doPdp++XAc+4VZIoXM7RXSM4lZhhDWArCkHKh5HlVyU1sLRdGnmWn21HuHhkZ5etcrGpR8HNYbdZoGWtKE5UoJA5k0AyRfoTJKUqLiv4eHxomiKFhxtK0nKVDIorqgVEUxVUqgeiHFFKiFQPRSohUD5oFQKgXGqHG1QLSFEE8qDobVQ9AqB6IVAqBqB6B6oWaBUCzQLNAMuFzLaS1GUCvgVfh/nVkZtB4siRFkd4HNRO5So/aq4zrRsTmX29YWEnGSCeFTG9VpF2QjKWRqP4jwq4zegt59185cWT5dK1IzagdbcdGhLpbTzKR4vjyqo6bb7loNthagPxKyT7zQJSHnNlO92nojj8TQRR4cJlxTzSAt08XFHWr0yeFBb7wedBwt4JGTgepq4OW3w62FoUCk9KCA3WCDpVMZyOWsUNQPXGMcLbkFSkZOlIJCh04UwXHXHFQlLihKnSjKAvOCehooFBvF2mPISYyUNlWlTgaJAPvNXAVc9pQpIXOSCrh9SMVFJxuUlKiJi1EDOA0nhRHDmtpguv3BxDY3K/CAPlQVFzIi0Eouil+XfYoglAdak2lD7CtQzurVq4HcZryfJs6dufpfkFlphbriQpCElR2ztWZa0Gpu9nyClTYO33B0zW/HtnYkReLcd0vo08QR6ZpnUPSX6TtxG76OP86u9HojPt5BxIR8ab0OIS2paHFJCVISsoPMf1vWba1MTx4LEULSygIStWopB2zTz6Mi8iY+2kJSrYbbip5VTmbIVtrx6Vdpiq4hLxJdUpR8zU0sRLjRUp1KTtzyaedTFqNOW20G2z9Wn7J47VPKric3NaR4lJHup5Uxx9MpHF9n402mLldUPQIUD1ULNQLNUPUC3oHFAqBUD0CqhUHQNA9AqB6IWaBZoFQKgVA+aoWaBZoIn5DcdGpxWBy6miWgku4uyDpSdDfQcT61vGL0y107Qlh4RLcwuVKUCcgZQj1PM+VakZ1TjWK4zLh7dNkusr20BCvGP0HpVGpCDjBP8AOoO9hQLUknGRnpQLWKYOXJCWhla0IHVRAoKpu0YnShxbp6NIKvyqoH65USeZzEN5MRz/AIlCyAcfjSnqKC1eoDlxgpciPLDqRqQEOEJcHTakqh1uiNQmgqe43ILo+rSEKWsY4jFUFocllTriGCgNp+5jSpHqnAwKAZM7Pwxci+sqQw6c4bwNK/501Fv2p/2ILRGeS1pBDgUlSsdSkb/CgvxnkLYbcS6laHMFKknYnyqNKlyQ4ylS20qU04sKW2lWNRHLPLNAPd9vbbM6LFjx0tArUPadQWBuUlONj57EGqNfanWZUBD6EnDqQohQwcEZrz/JbrfIfJiI0PQ3BltQI3/CeH9eVb461mxm4dpjQ30KAfflJUpJbGnBx1zy4V1ZGLKsMvyoRjOxwr65KFgYwdlYI2O+PjXn+Xn9dOL+C7Ol2OppwZxltYPMf9q5RusEvs0lMSS42+8hyHICHm9WQprOyh02Nd/NjBxyHbbO62mK+2uOk6X461hakA/fHPHUVjbVGhZ47mSGUkddIrHlipRYIY3W2kn/AC8KnnVwmYLUF15toAIWoOYAxuRg/lTdVlO0H0qm/Oi3lTmWUPd2FYOAcHA5+ldOJLPbNVbfPvrkRM9YcTBAIU5sSnB4lPHHI1bzDaOofuyUIUlxl1JAIOOIO+azkXa7F0uKca4aVf5T51Mhp3bs4Yy+8t8gZSeA+FTxXRJshuGleCdLerHurGe10Ei9rYEhKe8SpOQCSN+eK6f4qnlFwXGzPDWVsk5I3RvxrPjYa1Arop6IfNAqqFUDiqFUD0DigWaBUCoFVCoOs0D0Coh+VUKoFVD1AqBUEEmUiKyVr9w5k1YluKUW8IdVofT3ZJ2UOFXE8ncu6ts5Q1ha+vIVZC9AUmZv3jyypR4JG5PoK1jFoc4zLuBw6oxox/5aD41DzPL0FVF2PGZithDSEoSOQoJHHQ02pZ0gAcVHA+NBzHlNS2EvMuBaDwIorNze1cll5yOiEWVpUUnvTlXrgbfOkRcXEkPMourEx5ctCMpSpOlBHNJSOIoLsSYxfLcsJU6w4RodSlWlbSvX9edUA4dikx7oovyGwGvElTuV94kc96uoNuXJvuUOtpfaZBz3vcHQU9duXmRUUZhJRKUlYIU2U6gQcg1j5OsnpeZpnovsCvqxiMtWwH/LUeXoa5cd/la6gTco7rSjIiO9ys51K05054nB6/nXo1ihcoKYKpX0jKk3GOkKQyWQNjxCsDgRnn50QdbdYmNFsLS42tOUqSc5H7g0AZ23MMyCHopkuKWEhPeKTkHgRvjFXRZhBFskvNS4yWIrroMcJIUhBIwRn7pJ3qX2vNF8IkNuMubkeFQ/I1IoM824zMdQqFHkrWkJK316U4HDkeP51QoFyfstzZRLXHRElHQhpLxX3auW55H5Gs9SdRZ6aiahL7KX2tynY+lcOd5uVq+4zd0hIedbWokBR0kgkYPLON8HhXolc1WE4zDVHlsWyYEKWELdU6VBKDsVYJzj3VjubGublahCNEoq+64N/UfyrzuwNenBa5xmKZU9FltFmQ2k8SBsfXGfhXTn2xWetFwsj6JECUlwCWvLUhSRr1DACSeWdq33zfuJK1d7bnRrJGUzJcacQlLSyPducelcOfdaqWwXNTzjkV11Tih/hqVzA86dT9WUWkpOUL91ZjQFcFpiX61y14CF646lHlkZH5V059xmqEJ65pnu2mOIyG2e8c+tQVd6CrIAwdhg1qzPdTV+xupYsSVTAttLLqmdJSSUjOw9wOPdWOvtYKwJtunE+yuIWocNsZ9M8azdixbcZQUKGgbg1nQPP/CkccoI+Van2VjE2KFKtdlkKIbccd0OuIONad+Pntxrv532zgh/Z61Okqt92S0zndKVpWNXPc71ifJn3F8Y3INGj5qh80Q+aoWaIcUCqBCg6oFmgfO1As1QqBUD0HQNAqqHoFQLNAs0CzUFWXNbiIyrdR4J61ZEtwBkyVSF944rfkByrpI52q2utYh85NBy440w2p55YQhAJUtR2AoAcjtVGWtLMPB1kAPOApQB1HOogtHccaS03IcQ6pQGl5IwlZ6ev51FZu+Web7cHBJdejur2W4rIYPTyHQ/GtSpRdt122pbioDkyUhAKkMoCRo5ZJ2HPFRVt6K1MW1OYSj2lsYSpQ4jmk/1tQDZEyOXnTMbmuuLXpZYZKvCABkYSRvnO5qgeRdYMxmd3DjbbrgZbD6wpe/BK8cUnkeINEadl6PeIepOULScFJ+02rof63qaoW5HfStxuXOltR2kZ0RyE4SOecZI/KqJ7VKbtEpRaRIatS20qbW6hWkLP2t+SSMHfnU6mzCXGxbcZmR8jC21jcZyCK81njXWewtxHcPGM74goHQo8Fp6eorrx1rFgLLYlw38RZIZQ6QCruws7DYb8x+VdYyCvSBEfRLiznJ0hxf1iGmgBsD4sJ5jn1HuqWxZKPByPf7UmQwQVYxgHBB5pz/XKkSwJMGMouIRa1vrCN1KdOM+hO370tWRNGuUmH3JmJHfsICXtBz3jX4x1KTx9/Ws+Ua8aNz44mRSUDUdO2D9tJ4itSshqLc2+2oJhwxHUjSHNPiUDxGOVZ6533G+es+161KmQ4wS86hxYyknOQtI4E+eK8/VuusksSK7uYy43kdNjnSeVd+Lsce5lZ5TIQosrcuJUc5Sw4cIA4jHT966MxprZJMy2pOl1DrR0kOjCtuBPqK8vX27R3doSbtZ343/AFEZQRyUNxV4uVOpseRBXdqU0W1oVngrkRXrcnrlmnNdouzKC8tJWtJZd34LG2fyNeLrnx6dZ7gAzKdtE1uOlCC+2vB7pnAKfNVbs2J9NNPvUJsMI79vU4UkDUOdcpzW9UO0rHtFjfKUhTjOHUg8Nv5Zrp8f/XtOvp5vFlSYjofjvrZebOpCwrY+R8q9PUlmOcr1hvRcezhWyB/eGe8yd/ERk/OvH7nWOn4zlmUpiVHdSGmmmyEFJWOHM4zkbGt9+4jc4ANcGw0AFGMcRit8pXnL11JgItTjaVpaWVocQrBScnI8xjPxr0Tn9Ytae1ix3W2sOiM2lTaA0tJYGQQPTzrh3LKsxr81ts+aqHzQODQPmqh6BZqBZoHoHoFQLNULNAqBxQdCgeiFQPmqFmgYnrQUZtwRGBSk6nOnIetak1m3AF15UhwrUrUrma3I52o1Dfjk9KqKEm6x2Hu4QS/IJwGWvEc4zv099UQq9teWhUt9MRGrIba3O3VXAfzoCaHCSW3EjPDyUKzYAztgiRJ3tqWO8j/eY/6f8Q6jy5U0Ry5EVbUhc+4uR4yV6GWmFBGU48J4ZUT8sUFq03FyRGDU1p4NLV3bD0hISXx0UOR/OiuJ8WXE1LiSS0laQjvCAooTngc+pwfOmojiEWp5SIwnTJTuHH23PvJ4awfsj3HfFRRWQw3NbTJj6VL89gryPQ/lVgEPOxNa0zWZ0t0ukx2UlRKNvLgRvuaqBi5Vwssr6TW2tqKpQQUPuBS8fx45dCdx6VLYuNaw9EvkBL7CweIB5oPMEf1mkAt9p9HeJnXSUxHaSAEMgAY4DJxk561RzbbmuzyVtxmJBs6QCHV5+qVzxncp5npXPqy/bclatUyJcY3duK7tX2m3Bvg8iDXC+r6b8bVFDrcpLsV8J71vZaQfgoeVd+OvKOXUsDHR7E62y7NTGaBJyUj6wdEnkeordkv2S2Ibc1HjT5My2yC+y4R37KcEZ/EPOpJYtur10ZZEdcvu1uslOXUtHCsfiB/PyrTKi1Kt8iZGSqGuOtQKmFrAAVyOMVnriWNTrBCBIMWcba4kpSUlyOrkR95Pu5eXpU5lkyrbKo3e2R2pi31JcLElJR4FlIbdPA8cAH863Ec2l1cuO/aLhtJaTpKgftpPBQ61OuZfazqxHHlm2XlmEpjSyGg246EjBOcJUccM/rWeecOrq9dksxv726HAyrwOLa+0g8lD8q2ye0XC3icGYrjmpaQlYdyD5Hf+t65d8+tb5o82Sh5TWNj40n8x/XWuLo887W2wwb13icezyzqQDyXzA6b7++vT8fWxz69VL2PuLlruwt8tvSiWApOeAXjYn14VPk5lmnNH+0LfsyzN8fcrQUvJTjlwAzwzXLlqoQWDASpDC1LZT4kHY78DqAztSg+ytFwtySR4X2sKHTIwax9NPJXopiPuowQWlFK0422ONq9cuxxr0XsRcu8sCI5UkuR3FJP+U7j8z8K83y851rpzfQdOQlFxktBxDLaFhehKMFQ4+EnyNWfQMuX6QmIwlqKpwlGdSnEjONt+fKseEXV+C530RlZVq1DcjrWfqq8qn6mbpJT3YADy8FJ8zXsn051dt10MRlxGQMrKvteQrN5lR65XF2dVUKgfNEPmikDRDg0D0D5oFmgfNULNAs0CyKB80Dg0D5oh80DZ2oB0m6hp3Q2kLA4k1qRm9Yrv3rU0Q0gpWeZ5VqcpegSXMZjN97JeCQTtk5Kj5Dma3IxoYh2ZMlIkx2hEZTxW8PE6Omnp5/8Aargvz4SpsFTDi344dGy2jpPuPTyqbNwxlIfZ52HdQmRILKRjunWjgOeWeXoa1qC7qpNyacLbEZLDThTrkuKClFJwT4fsjI50iLNkv8KTNEV1KEPNko0JXrQvA+4rnjpxrPctnpZ6aF+PoHeNq1NHcHpXHnr8rdn6BTLWgvJkst5WglWkAZGeJTngfLga6ayHzHI0zv0Xecr2JGhbaB9WVEcc431BXIeRqos2u8B4lmQy+IpIQxKkADvf4T5+fP1qVY7uMOTGSp2C8prwlOrTqKE5zjfl06UgHMSDZZSjGM2at3S5IZUNRIP30keEH371L9rB5TbNxaRMiqSpXFJOwVjkeYI+IrUqAy4qCnVMalTXUOgJbJylJJ2ykcMdTkVnrnfprnrHEW0XGyXVUqAGxFWnLkXUSD5JP5dPSsS2Neq0ajHu0RLjZwrkSN0HmCK6z25h63Gm31/SM8tJQjHcLOMnP2tX3hS8yrOrE1pMIw1It7nfMpWo6dWdJ6DPAVx7+K/jtz8s/Qa5XCSlJuTLIZdiPd0pGolfooYwUmpzxeadWdQdjvQe0to1D7KtlD7zSx+o+dd5XGwDlolw7gZaC03MjoAW0PCmQ3+LJPH552rTI/bLgxKaQ6yQWXdsEboVzSazYoVeLayxhh0vdwo5hrQCosufgAHy8siqJIchy5RXIMn6m5RFDJ6KH2VDqP0oDEdxq7W9xmS1hRy0+1+FXP8AQg+lTWmWlMTo8w9204ubA8ZfUsq79s8vIYHDqDVQbdKbzakSIr7rYcT4i1xxz25kUHVsks3e1ux3CXO7Jjvak4JI5/rQZyf3rUkLMgruUDwaAP8AFaG+RgdMHfmDVzYfTZwZ7dytbE5nClAaiPzHwryd8+Nx25uxF2gtybxZXGkJSp1I7xkkfeHL3jarx141OprCSQ5PtbUtanPa4xws98CNuaU4z0PHjmu3Oaw21nu7F5siXVqAcUktupxwUNs4+dcrzea3LrNKnXS3F5syi80hRQ4lawePLGM10klQe7LXBMiK9GyNbChjzSeB+ORXPvnK1ALtBCZa7WNKeBUxLAOnYAr4cfUD41046viz1PZuzrptvah6OdSG5KdIQSCM8U8Ns8RU7mzUg5f4qgkT2pIjqTpS4rmU55efGsc/xqqq5zi7ah5maypTasJU2SVBJ5EY33rXj7ByzLK7W0SsLIKgVJ4E5rl1MqxhrrBcd7ST4zCVKcUsuBJ4YODt8a9PN9TWLPYFICY7xacZK1J2JCc1rUe5CvO6nBoHoFQPmiHzQPQPnNA4oFQIGqGJoGJqBieVA4VvQdg0HWaoRV1ogXcJ+kFptXiPEjlWuYzaDLWSa6SOYO9di8/7JbQl9/7y+KEe/mfKtIjDUeA+h6csvyFf81wghJ6JHTzxyGaA3EAkSWSVBSFeLPUcaz3clWfY8tCHW9C0hSelePc9u2A823BKFJUkOMK2ORw9f3r0cfJvqud5Zi52UEhS1LcjatS0a1AHbHjA3Pr8a7SuZnI6pyRbYcaNDRGLUlLoOoccjQBjoQTmircbtX9HXD2OcuO4kjKnY5KkIH8aT9keeSKz1xOllwfWWlDvWs6MZKeY8x1FYyz0odOtzUwBxIT3oIUCeCunv8xVlTAeXHXOeejT3nERdIK2wkFR66lDfHmB8Kt5/Ys6xYtVwdaYQpwLXblbMvqOVIGcYX/D0PHrSbPsufi7IhlhZkRQrSR4kNncDqnkfStMgiLlAsjQdiTFynVHU+jG7u+6j+FQ/TBpgOhTN5gtzLfJ7twp+reTvj+FQ/SpQBUu6MOa0y3nLq25hUNW6XEHmnA4ef5VYDlsuDNzbVIjAIlJ2eYOxJHI+fnTMFuZCj3eIArCVpOW1lPibV6fmKDPutzWLo9NjJbZmtpHfRE/ZeQPvgnA3/PaqCL6WO1NlUqK8pt0jChkgpUMbEdRjaoSgCAvszdzIge1SG1n+9xSzjKc41I5kjfjxqYutfKjRb3AZfjuNqIw9Gf0hQB5bHl1H7VIMq2+/bJK5L60KeUoidGB3x/1AMbY/nW0a1sx7vbVMrWHG3EAhYO5HJQ8wfnUVlVxJMCQlMdDy7hDBUte2l5s/vyzzyKoORJzL3dXaOr6l1IRIA5dCfMflWbCVPfreZUduW0grfjHXoSojvEc05HxHn61JWgKLO+hpSltAO2+b42QkkAOcSkE8jWkJm9BqeJ2vuoaQGn2Cc6AT4VDA3wc+7PSoL/aBtCWk3Bl5TRbwh8t8XGieHnjP51YKXZCW1Du71sbdC40hHfRs7EFJwU46j9K5/Nz61vj7xtGklOpGeByn0rzurEXVluw3yQ66l72CQkr0Mq06tXFP+75Gu/P+0crMVeydwYjXn2ZZwzLGG8jgocP2rXc9ac/Yt2mt6mpLc5CdaCNLg7wo9M4rPN/GrENikNx7y0CplBeSWgltevPMZPXb50+T6II9r4ff2pEhIGY7gUrP4TsfgcH3Vn477xemWuSXdEK4tKQ09nUQlQ1FST+EAbbEb10n8YbF3XdLMHUrBDrYcRgcDx/lXKeq19selPflTjDToyNLmckE12jMaTsc657HMju5C2ZBBHTIFcvl+3TkOv7QY7YMuk+B5pOpJ4HOUcjxzirzd5Z6ntnLolUe5PIUFA5zgZPH13+NbnfpivZq5OpxQPQKgeqh+dQPQKg6oHoGzVDE1ByaDnegbVjiaChKnrLmllekJ4kczW5GL0ZF0fbx3gSseYwaYnkT91K2SGklKyOOdhTxL0ziZktp1XfsF1gnZbe6k+o5j0rpGLUN2huXa3lqJNUyFHOpG4WPwkjcD0qxGatlmej3QpnLVF0nwaFYDvorpWrQcUuRPVJxIahxozhQdbSXFkp31HVsBwIoK9v7TvsvvOOj2yHHI1zmGikI/zIycgcyPhUvOzKRu4k5iUhCkLAUoAjB2UOoryd/HeXWdat5GCD8Kw0oSoGxWwNuaP2rrx8meqx1z/GYuVlTJZWY5UkKBBQhWnbmAfPmOBr0SuYckqitCBboMdvvkELWToAPDCgdyfLNLqxBHamWFhLEWQ5OS2Pro2+pPmg/d/ynj5VyvXX66Sc/g7FU822iQyVrYcAWphQwoZ5jPA9RXOd2X211xLPSziNcWW3mnc4zodQd0nmP3Feie3Cgs5d3XMbgPyWojTuQ3IQjKVnoeh8vhWhWtN/et73sVxQUoCikLG4GOJSeY6jiKgNyYBL30la+69pUg6kk/VvgjmRz86aM3EK7NIEi1qUtS1lEq2ueFa1Dc6E74IHM8av2NSBD7RW5uVFeUkjPdugYW0rmkj5FJrP0rOSfaItxQVksXkKJCkoCGHGh9kDHH1O4NWVGltdzRckqWhstTG/C/HXscj9elSi1Ptsa8xEpcCdaTltZTnSc8COY23FFZcm5RrhJnHuWrg25pcjpUEpkIPDSnmcA4Puq6g8l5u+2tx6BIW06pJBCVFJChyV76KDQbgz2WuSLa888uG9/iPPJ0pafO5x5HO4HDbzqA/dbct5aZsUYlNjBAA+tRzTk8D0Pu50lGZakuWcNS4hWbatwnSQR3S84LZJGwPyIqo0s6Om6RGZsIIXJaGprVjCuqD/AFsQKKyM6OhtsSWwoQ38F5HEMuHY6gABgnYitRGp7OTgtlUAvLdMcANuKbKdSem/Ep4emKxZ7alDr1b/AGdS4aI+uNNWVNYWlAae4ncjyyPeKsAhkSJra40hTzkthJa9maSlQUDxwrjvxG5GRVGqioi3O1KiOOd6C0G3FH7RBGxPnz9azgy1yTKS03cU61XGzPAOjfxjicYGMFO/vq2bMJcr0CPKZmRWJ0c6mXUBaT/Ca8mZ6eqe5ob2rtQudlcwgqdYy6jHE4G4HqK6fH1lZ652PLmW3u77xpC092rVqJ3SRjf8q9Tg9Jt77HaCxIdKhqWCl0Z+yscf3ry3/Wus9wAeiTWFuPd2lxyMoFKWxpxpOcn8W1b2UxuFpauEFSeLUhrHuUK4S5W815LIQ7GmutvOpLgUUrwd8javZPccK2PYq4rXb3YWQtUdZKcn7p/nmuHyc5ddOVS5sNxLjI7xpptCzqSVuFIOfStc/SWDXZ1TpecWsYDjKMDppJA8+HWsfI1yo9uPqEwpfEjW2ByJ2UM/Cr8X7E7ZCRObuLxkOd0wo7FDSMJ2rtJnpj7e2YrzuhYqjrFEIUCoHqB6oVA4NA9BzmoFmgbNBwVUFCZJ0jQnieOOVakY6rMXy7IgtIjIWESZAISfwJHFX6DzNdZGKzHZ2LdJLqFtSpceOlWXHAvKV9UgHifP31q4jbqVnOSEpG+9ZwBnJj10dVGt50Rxs7JIO/kn+hkcDVQdt1hjxYmhtJbUrfVzJ6q6muPXy5fTc5QSoakILctlKmyftcUn9q3x8k6S84BXGw982UpK3WjjU2VeIgcAfxDyO/SumsuXJDwisQmPZY8ZxfcOrbQUllJB4pOwJ4cxvVFWY+bS61AtFwmvzE4QiKvS6gAbeLYFIx0NAfg9rO7kiBciiNNGB3SlZS55oVz9DvXG/HzW51WhavERZKVKLah+IbfGvP1zjpNqCYGHip2M6lLx4g/ZX69D5057vNLxoS8yxP1EENyW9lZAJHkocx/Qr189TqbHHqWfYO9OasaVMC2rEh9wqGk5bcVjGQSdvStsuol5aefXbLqwYclSfsFfhWD0NZvx8321O66XFldn4anICRJbQoqKFYT9WN9Ow3PEA/Hap44WizTsa7QMLZJbdSNbLyMEZ6j9fhVQDultdjx247wS/bApILqwVORUc8AceXi4jnVgGW+9PWBZWlxUyzKcICvvtjP2scs/A+RqWDVvxI94YbuNtlJblaClmW3zB4pV5fMVPcVnYqn7TMSY4V9J8JUIpITISOCgrcazyUNjwNKjUAxb7BakMOrbWlRLToGlxlY2IIPAjgUmp9Kza4kpiR/ilq8Rxq75xY0SUZwAMDKvfunhV1BOL2jfduCUORCj/lvMIQS4HOpHDHGrYDFytbN0ZQohCZDR1MuKTqAPQjmk8xU0ZlxEtqW8/DK2rmhA9ripxl3lqbSBjHMK58961ortTEmE/IkS2VsKy2TIVqdBPEjUPcQN9uHKmAx2WuElDH0fPWpxSFFMd8jAcSOAzzOMb8x6VmxUl+t62w5KjltLL3hmBTQc0pPFaR+flvypKYo2eS5YZrcCS6XIj4yy+oY1eZGdv1GDWiLV+tjIf9tWlSojm0lsOKSlKjsHDjlyPuNAFiynbVM7kqecQ1lyMdSkJVjjkEb44HywaX2jauNsXm1AKC0JeSCNQwptXEHHIg1j6bY+4RnyVSVFxyfGOiQ2lBIU31yBgD7w94rURNZnvYJjKoqJLsN5P1zixlKSTxBG2Mn5nrSqK3+KtkpuLCwgDDck92Fnu8/aAO2R+RNIiTsqtEQP2fvQ4lvLrByk+AnxJ2OBgn4EVx+Xn3rv8XX40qM6dJ4p+Yrjrrjzm4wnLP2kdhh7uYcwhSF6AvY8E4PHfI94r08XeXDqZUPZ+T9C35cF1C0MTCO7U6nQSr7pI8xtTqbDn1Wku6IrYEp2Il8EgOKKinA9xrE2t1d7Mz2ZltW0yMJjOFtKSrOE8U7+hrn3zZW+fcZjtPDah9qm3nI/eNS06tKcAlXAjh1A+NduOt5c+57VLY89ae1rQcQqO2+O7U24QdOrhuNuIrfU3lmeq1V1jGSGXksh1xtWkgYHh9TXLmuliOzRX49y7wsvNsrSoEuKB34jGOXGp3V5nsu3DJc7PhxK9BbeSdWM4ByP2p8V/wBk+Tn0wzFmkuR23EPs6VJyNRTn869Hk5eL2yvO2emB6IWKBUCoFQKgYnFAtVA2aCCTLTG07FSjyzyqyaluIBc2z9pCk/OninkZ2ezoJSrKuhFJE8geXNbjR3JMheEpGT5+VdJGLWZhWQ3W4O3e4uFYfSEpjnglI3Az0/PjWkaACLbYgA7tiO302ApgFq9pvqsAORrek+JR2U7+w/Lzog/a4rQUEoSEtNjZIG2f63rn8vWRvmaNGvLroWkKBCgFA8QRnNBQetaeMc6f4FcPd0rpz8ln2l5gPMtyHlFLzZQ7jGoccfqK9HPUrleQVEJdmbkBltCA4Ce8CchSuij9pPzFb3U+lJTUMMuTrwtuRIWgNlkp0pSCfspB4748WfOuXXHV/wCXTnqT7X7dDmw5AS6pKoZScNOKUtbR5AKxuPWuXfx2+89unPcTXO4NwUMpbQ2FvLCO9cOG298ZVz935VifHf1u9z8UnLglmepmeDFfaALU5kHQQeoOfDnbmPStTmz3yx1ZfVF0yo0xtEG5NtEyNmjnLb/PKDyPPHHpXfj5PJx64wMulo7vUZqXJ0PGEv4KnYoHPAxq/wA3EcxXWMqsC8y7RGjOSyqRbZCSplwkF1tGceMD8/OqyNKhMTCi5Wx/S9p8KkL2UMHCT/DvnTwrNjSxbboqS4uLLY9nmNnSU/cd2BJQeY34cR51mijcrO9GacVbABHcWFyIiUA6hz054/5c4PKkq4z8VyR2ek/SVmCpFpe1LdhFWXAEnClhP3cee/I1ftGxUmH2ktjU23ylNr0nuJLey2yeKSPzSf51FCIzjsSdIUlhEaW2EqlR9Wlp1vh3iVqPiVwwduh60oMS2GbpESlaloUDqaebOlbSuo6HqOdZX7Z64tPGYhtEdxN5TugR28NvIHFROcnPxSa2yIWC7BoGMpD4KVLXJVJfyps9MHf3cMb1LFg3PgIuLSHmHUofSn6t0E4Uk8UqxxSf51NGR9lne2OzkMsJltOfW29pokpA4L32zjgeY861KOXJjLkFGmQ8oyHgrvG2QnuHNWQW8ehyOPE+RtiNfaLgq4RAXkoS+nZaQQQRyUMciN6w0C3OzsRHFxywFRpZwwrWG+5c44KiOXFPwqymLVjnqeD1pnlC5LCcFXFL7Z21DqORq6KE62KWtVtUvSWx30RYQMqx1WTy4HyIq6yu9lZneMOtrW53yV6XW1q1aFDbby/lWem+Vq+tLYW1c2UpPd4bkggkFon7WBx05z6E1mVqwJtyvoi4rtkgKFvm5VHKhpAJ4pxk4G+3ka1UH4WpUZcSV41tEtL1ffTyPvFZ1cAEoft0kx46ErkQCHW91FTzPDSMDH2cp9QKvXuHPqtgmQh5lmWyvUytIVnqk8D/AF515ceqBHa+zoutlUoIKnouXUadiR94fDf3Vv4+srPc2MHJQZ9qTKD0cPMqADYKULAGMnA48iPfXojj9tpZ5YvVnC3MKWR3boG2lQ4nHnxrl16rrz7gfYXXbf2rcgPKc0vtFOVqH2kbjGOoJp3751OfVwR7bQVSbIH0K0rjrBJ/hOx+eKz8Vy433NjFXQJkwG5LaC26ndbyUpAUrqCNycjpzr0Rxvtt4rybxZ21qyTIZwvO2FcD8xXC+q6T3AW2SnI93iNuuqGl3utBCgN8jntW+5PG1Oftpu0jHtHZu4N6SohrWAOZSQf0rj8d/wBo6dfTEWZMCTbkqftzLi0qUnUtIJxnI4qHXpXfrZXHnr09ZzXOB6IcGgWaBah1qjnXUC11BzroG19aBFeBVEanwkEk4xQtCJMkLUt5xQShIySfugVuRytY8dr5a5LiEW5DidWEo1lK+O3kTw+NaxnWlS4e7SpxOhZAKk6s6fLNUCHWXL1LQteUW9k5SObyvxDy/oUFy4XKNa2At1QBV9hscVH9vOrIKEBk3dSZ811DiR9iMlQKUevU/mDvVReExxEwRFsKUTuFNpwAn38htv7gKYDFsUNTjfBQ8Q8xXD5p+t8CiVHG9ed0dBRJoH1H3UVG9HZkI0rTnoRsR6GtS2JgTIgvR8qGXW/xAbgeY5115+WfrF5CHYAIJilsAnJZcGptR9PunzFeiVgGkzrzLuaIKe7tqzujvCVd4fIjiKvpmnjdokFarffIwadB0KKk5Qo1cNWbjYUT3I8uK8fq1J0jUSAnGCE4I48ePEDfG1RdDVWsmU3BtsR5lDZyTIWVJUAcKWsZGg77FO56YqWT7Nojb+0PcPKjTV5SlWlL2vWAeQ18Fjz2V1B40E0uwtKkpuVv0od4rZSsobfB47j7JPwPOmpQSIqZFfdftzaI8gOkOWvJJVz8KceHbfPA+VUWbhfW7kw0Ew0IdYWFuKdWUrYWDsE43B8+HkaYD9ru3tKA1IStuQEg4dRoUc8MjkfkeXSsWNGnWtanzNhEIfJy8wpRDUkdFgc/P45oM3Fck228Ov2SE+pQTrucJQS0geaRnZQ5EZBq/wDqNZ/ce0dvZmw3ylaCVMvpHjZXzCgfgUn+dFBosiRbfaBcHnly0EuyQ64A2W84C2uZ9PccbVLAbcYj3iC2pt/Scd5HkI4oOOPoeBFSKzc2C88t99aY0WZEQkOM+FDTiOQyftZ4g8icGqmCHZ28IaaajpYd9mGQ44pWe5UTzHED5DbGxqUG7vaE3BrW0UpkoGElRIS4njoXjin8jvTVZhxp2M6u5W5l1lxjaU0ooB14H2UjfIHuUK1qYK2KKHGPpKPMD7jhzgICRpPFG3nv5H1NZrUHpEdm4w1sOglp1OOhHmOhBrOtYyUovRXkuSpCRc4KjpcddwJCDwSlIHBQ+ChWmcF5jLN/tDEmLpU62Q8wVD7w4oV68CKQxm3ZSmZgu8Rp3uwQ1N8KEBJ5bA8RwNay/VT6aRrtLb/ZSma7oWE4cQUEhSTz25EVJ8fVvpvyjGSZsBbSrZDZU7J9o7yNK7s6inHhHqPsnyFdL8Xc+2djW2W7pnRUuSE93IbIZeztpOcDPvrjecalP2kjmOiLdNOpMZzS+nfxNK2OcccHB91IVB2Wu7QuUmykqLSwp+IpTRQCM+NAB5A7jyJ6Vz75/Xb4+t9NUy5hamFfaQARnmk8P2rk6sJdoYsV+cLbaFMym1d1qHAHYp9xxjyPlXo562OHUyorQl7s5ffZZKHGmJQSF6+APAK+ORmrc6hzco9fbGlxSLmhakyohDjZSeJT1+Y99cfK5jr4+9HPqLpbiCMsSmsEeRFZnqt/ceeMtOxmZ9vkvPISgFKWUnKC4FAZ4c9j769G77eez8Eux8x5Ak26QjdCi43njjgoe44+NZ+T+tfHfwr429FuJlsx3lJOl3wKIAUDvnlypzZefa2ZfTZK0y4ykAgoeQR7lD+deeeq62PJwqRGy2lBcAJBPDBGxHxFe31Xl9x7RrxXnbLvKqFrxzoG73zoY5LvKgWsZ3oFroFqzyqBZNVHBUaIoy3c+AHzNakZ6rG9rbr3Ri2llRDkpYLhHJA4D3kfAHrXSRzd2WzLakLuU1tv2lzxNoA+xkbn1NUWpN6jMTxDcbeWdGpZbRqCR/EKgJR5DEtjvY7iXEcNSTw8vKis5dezch6S9MjylPrXjLbxwQBwCTwx5fOtSxHfZ+I3CCi8FJnkH6lfh5cByPSrUM0Q/aTcrtc5Das5U3HeLSWTw0ADcqHnUENouF8U09NihUiC2fqkSVAPOAcSlYAz7+NLJfRK1dv7SxJcdhffNHvUhQSVpSseRTnjXn6+H+NzsabkNOEBLgz0OxrneLPtuWJgT0rCmyc1Q+sAZJwOp2qAbPREWlTgWEOj7yRsfWt8/JefovHkCPKiTR7HLbQvVulKjsrzSevzr0cfJOnPv47AuXapESGtqMyi4wwFKEV44WFEbEn7+PPfzNdNYwFjSnLU40i1zg4e6CpEWQSgIXzSkq4HyNaRoYt3t94CoktosSh4VsveFQ8t+Xy9alEc21LhWmbHhIaDcp9KnFOHAQDgfZxyxtjrwqQDoLsyxxESFyWW2XBlNvkPeJSQPEpKvunO+DkdcGrijuIHaKIiVGcdZfQnSl4J0OtZH2VA8j0Ox5dagBzoKU921cVNwpSAUszmhoZU2NwAnfKuqVe41qIHMTQ86Xp6ZS3y2WojneqQg+adQ58wc++pVaqFf2ozjMK4yYxcKU6XmVEoORwOd0n1rOLolcLQ1cQh1JDUlseB3TqBHHSofeR5H3U0xm+9m2mdJn5CJoUkyYZ+zJB2HdBI5clceSqK0hRB7S25D7KlNuNqJbc04cjuDiCDz6g7Ee41Bn0SpVguS0uR0pYABfjN6lqWTxeb/h23H60I0k6G1dY8eXEcaL7f1kZ4pCkqH4T1SflUVlpTzqX13eM0pEhpXczY7zidbqsbgIA3wPiKqNBY7zHeQ00HMx3do6yfsn/pn9PhyrP00uXa3SFn2+3KCJ7adJwB9aj8OTwV0PI+VCsv7Y3ZpSblCc/uj6z38Rbup0Y4rKceHfiOVW+2WgmXpMS3puUVn2mK4Mq0qxpPX96nPG3K3vpkrz2qdmusPx2UMyYx1NqxqPmk54g/nXr5/wDnmOd7AFTJkrvrgt4JKnMSG9ekkk/bCR88DzrXGcXPxPsu6ejK70vhMdah3+katvxY51r5JLNhBCTHXHU0prWWlJ+ocWnT3iemOorjx149aqT6Nu0lttce1yu9QQtpxIwPj0Nd++/js90kqRmf3LplezPpWrKJ0fu1kJxxVqOd+teTqRqakuMlxlBjuPyHWHkZQ4HT40H9eRr0/Dzz1GerQcyp7cqHOZkJcctJSUt4OpaM8dhzT4TXD5fj8bY3xf1624+hbcee0ctqAJPVCsfyNfOe37Ue1cQyrG86lsLeiguoB57YUPhn4V0+O5WO5sYB5yBLsLJQtlick+NCdepfLO+wz9qvRN1xtmNnaLv9L9nm0lRElA7p31A4+8YNcOuc6dubsWeyq3BaVx3VZVHeW3vyGcj86xftuXQbtARB7UMuoOhcgIVktBYB3QTjmeG1dOLvLl3M6Ug8bT2piuLSAFqAdKWVNABexASeWd63nlyxudNtOUgRXUqJOpJTgCuD0I7OvVZ4ZP8A0gM1mqx90QmNeJqNTQSXitIUoAgEA/mTXp498xw6+2/72uaOe9PlVDF0+dAtRNB0CRxojoUHYBOKDsCgilO9wyVD7R2T61ZGergWqc+nHjB9QK1jnqrKmojsuyXlYQgFSq1iWgtlZclOO3KWPG6vKAR9nbG35c9hxqoITZao6EoaT3kh06WkdT1PkOJoHt1vRCaWSrvX3TqeeVxWf2G+BQCHG1XK7Ztq1RkNH6yU2Pt8sdFD58+FBokwpzbKS7oeGPtNjSr3p/aud+Sa141XdZZkpLbzaVhPJQ3H6iukrNgXNsKJPiGl3BCtLvHI4b8D7wa1qYgnuTVRPZ0ynGl5ALRaSgrRnxBKxtnHDhQV567YEN2202ePJkuJ2QpgfVjhlRIzmn/o4dMzszaW3Y8wvkEBxl4FTalE8G/vDHlsccKzepuNeNzRRHaOVGSj21t6CcfbA1tf7uX+oCuHVnX068859iqJ8t9pKw+lSFDIUlWQR5YNcXXxinLu6WHiy684VJSFLDbKl6AeBUQDinjabzHTCmpjYfZfQ+g8FpXqFTLPtqWX6QznUNyUQlxDJaWyXV93utACgMgc+PI5rXM9ax1feIos5aNQZe9vYT+E/Xt+SknBPyPrXbnuz/py64l+kr8SHciiW2vRIb/w5LWNaD0IPH0Nd5XKwBm29xnvPpcKf7xwFqenCUskndS8DUnA5bp5bVrUV57U5mKz7U4udAQtXcPBJySB9oo31DoeHHbeiE0puRDisR1PznZCyktpSAlHQpXngnOwVnhyqkFXn1Lb9uL7wvEBOh8DCVuJzsFN5wRkg6uA3OazVF25bMtxVouqIwmKbBcjBWtCgehx8jv+dQDbna3okFTJR7dbwjQkvguKiI5nSPtgcj9oeYq6oWELtLsZ/wCpnxVIU6hLhDq20kYKlAcU421cRwojS9mA+3BcdEht+OtWpphr/lDmASScdBn9qzWoLyYbFzYbWl1TbiDqZkNbLbV5fqDUVj3U3OzXgvRmkomYAUwgEonp3yvUTsR8U+Yq6NAl63drrUosuqadbJTkEd7HXjcHyPwIoAEK5yOyVwEGYwRDcV/hMoylrq4gk7pPNPEfmzQTv1ygNsfSltntCapvSC0QrvkchnBwRyPLhW+Pj66+oWxkDeoTM0+zNyBDeQO+S6oFXec1DHA86118TPk2Vs7YMNxO5nOKdeSPqnUDPfp5eiuvxrnPjtuRvygJPvkp24vT7TGaYecbLbqVEOd6OuOAVtjzrv8A4JJ7YvStZ7guHCLiktuRXCUORAvK04G6gnp16Vy65w1dR2dTLfQ5CkIVGcGW1LUfD/Ca3z8/jMq+Orj/AGLWwUXBh4uSWj42mRpLieYSo58WPLfhWOvm8vxfDFvs4YT8ctKtzLKTnuErUHFLRzB8xg7ftWL11/VkU7taJDDjVsbcaRbpC8sr7jU4FZBDerkRuUnmNqSlmLthubtvl/QNyOl9P+AvgFjjjy/7ipZvtZVq+RjDW5dozaVgpxJaUCUkcA5jqBx6j0pFoC2IlnvDUZ9TMuCvxNKAylvUMlI4+RFa2z3EHb7Y46oPtcCG17VHBWEt+Hvm8eJBI6jceYFZ8rfurh+yTy5XZ72WQE5ayhJQSpKm1DKSCdzsceorh8nOX09Hx3YNx1FyOAsAqAKFg8yNjXNt5HeoUm2XiXH7xSkIcJTjkg7g/A17ebs15O5lE+xNwbj3c290AtS04Rkba07jfzGax8s9a18V943tvjtw581psYS4UvceZGD+VeavTALt2nu2IUpLZUpKlN5BIxwIPyrr8P8AHL5f6xr092U39atxa0p2K1lRA44HvrvJI5a9NjBUiDHfbUXA60lYB2IyK8t+3pn0ltSVItUdK+ISRj3msX7aYHteWUdpJHeE6ilB2SD90eden47nLz9/9PRATwzXMPxoOkgE70EqU+VUdhJoiQI4ZoO8UQtqoDXCR3j+ArwI2Hn1rUjlaoas7knfhWkAro4u6XJq1skhtHjfUP8AuOHlnc8K1JiDYDcdhKUDDaBgAVBwwxh5clwfXLGMfgT+Efr1qAfcZT02T9FwSQT/AI7uMhI5jiM+eDneqC9rhNR9EdofVp8SieKj5nmax31ka5nsfBry66o34rMkfWoBUBsobEe+rOrPpLND3LY6jPduBwdFbK/Y11nzf1m8fxTWhJKmnUjPNC0/pXbnqVjFF60NK8TR0EbhKhqSPTmPca1qYHOW9Ue4Cc9GCylIAJWpSEfxDiQfUGpZL6pLYsxYzs6c85JDa4YQO50Ohac88jG59eFZvx8/jXnf1K1Jt0R4QWn22igeFIQNIHlUvxSn+WmFncYlqfjPgsyCfaGHEhSXQc7g8jvj02pfjh51nF2mdFuqWoiDE70rEdSVEaDnPjUNlDGSM5wDjjWrzLPZ52fQkJzrV40IfbmuqR7IXWmcKOCVHCM4Vg5ypJxtgis/4ov+ShkO2v8AfeyoeQC2vX3y1FosJz4sjZZUQB0G/lVvKTpeaXc3pU2RBWzIix8BMorCVLOMlOojDgHU49c1Jxn0eUv2tW3tVHf7tqej2R1xIKFLGEOA8xnkfePOujKy5Y/ZlPSLQ4IrjqdLjQOG3Bx2I3QfNPwqozj8NUm7ySUotD6EAtRktlZkHywcL35jfceZqo5dfehJXbpjLMeQHdffoAUSsjOA5nYnb7W+M8aC93qmIjURctlbs8t96uM39alYwCCCPcFfLnUsUftk2VDZ7q7OgLQ73Tbq1DWvJ8JUB16joc1FdyrU7GW5KtQ097gyIqFBIeHVJ+6rc+Rz76mrgBG9oZcNysacKWpan7ahs4aAO4JOyVcPDz5VQYh3pM9JlW3aTjLsZw4DnX0Pn8c1myxdPce0dnl29bEpp5bud45GlbauRB5eRFdfj+Lru+i9SPPZMy4WeSxKtrjbSm84KEjDiSfsuDgf6xiu1+HGPJZfvf8AaaKET3nPaWju0kgBGeY8q6cfHz+RLbQZtb1keW0Xdcdwg6QMgfxDp5itTeKg37HOmrQ5b4qn3Vp2UhGQofkPWnd5+9WSnbguRLb3sp9goU4UeyKXh4KHHbGxHSvN31Lf9WpL+rcC3OTihiGs5cPgVkJyeis8CK3z80k/2PHfpoI3YSREImomkzU7qabUUJdTzSV8QT1rl8nzzr1J6anGKkJy4xp78yHCbYbSopdt6SpStuJxyVz6HORXK5fRGxtt1YuLKHGXMg8Oueh86xY3FC9QHY3eTobjrbLjiVzEMjxAD/mJ249RzG9IJ4kuLfYD0d3DieBUnYLH3XEHpngeRFUZu523MY29aWGJsUl9uYpQQXgTsQeueI5EDrWomD3Zm/C9W8ofAROjnu5LWMb/AIgOh/es1YB9oGG7RFcgusvLtz2pcXulJHcucdJ2zgE5Bzw25Vqe0o92VnuSbO2267qdaGNXDI5fDhWbMrUvpDCCrP2mXEWtQiywVxkgZTknUoeRB39FVjubNb4uXGiCEoeUeHebn1H8q4u7Hdu7Yo+z3NkHIHcukf8A2n8x8K7/ABdfjj8s/WIZceYnJfjqx3S0lKhuAR/Ou1mxxnqtn2Yuz03tK6uSVFb7JT5Ag5AA5DGa4fLzJz6duOrb7HO1kdT3Z95SDhTKku+4HB+RNY+L/pvv6ebupbS2FJSUg+HSDsD1HlXqjz1sbJ2jjQOzMZpbhfkMgoSjmQDsSfQ/KuPXx/7O3PySc5WktUhMq1xpCBhLqdQHTc1w6mXHWXZrEdr3Vt9oHAAnBbQd0g8q7/HP9XLr7b5KCeNZYSpRxoJQgZ4UHYRgUEiRVD6aiGNUVZr/AHDClZ8R2T61ZGbWeWdR0j31tzVp8wQYpcCSpwnQ2gDJUo8BikRxa4HsEdRcOqS8dby88T091UXgTnOP5UA653FxtSYMLxTHRy37tPUgb/txoJ7ZCZtzCmWilT2xeUCCSeWccfIkZoCsBWl5QJ3Kdq5fL9N8/YmlW29eeujsKqBZ3JpiI3mmZCNDraVp8+Xp0qz0Br9tkNAriOB0f9J87+5Q/XNdZ8ljN5VG5KQsNPoXHdP3HBjPoeBrtz3OmLMQyrY1I1KZWqM6di41tn1HA10ZAh2dEVEhM2EqYlYJEqOSXUnkQnI/WmmIbd7e00PYLshxY1KcjSdu7SPxHkfd+WaUXWe0+GGVXOCppp0ZQ8kam1DqDw/KoC0ZEKUn2m2vtocLZQlbYB0pJyQAeG++1ANFm9k+kHZDbkvU0ksLJUpaFJCs+L7QzkbjjQDIaLlcI/s76e8ZZSl54SVaEBWykp1J2JIO4IOMb8aYO1TbbIEhMxlh9bDfdRoS9KUNggZAOcHO2+cjhgVRzZ27tCkqjQ8PMNEqdYeeJQhB3SW1FO3QDJ4EkCmIORZtr7Qx3I6kpWWlYWw4MLQocx+4oqk/a3rch5SI4ukRWpRZc/xNRHFX/UHzHngVNXA6LGet0dNwtEhuWwwgF9C/AhKs/ZQVb5H4Tw65qo0FuvNvvzPdn6t9OxaV4VJPPB4j+uNZrUTLelWZCe6jmVCbSE90ynC20jmBnflsPXakmqx9+v7N1d9ogYZyNDiubg6ODn+Yr1fF8EsYvRCd9J3CGq3RVRp2gIKE7Db73mnGPMYrn3xefs3Vt5cW5zTDuXdxLihRSh0HKF48+Y/esc28XeV+/tG52ckPSzAEEtrUnUXdXgI656V6+f8A6ObztTwummf+Hz1uZ9rhH211KSe6HhUFeX4h5HfpXn/z/wC2xrwGbHZ7BeLb9dDQuQE6XkLUdTasb44Yx8Rzqd/N31+rOYmiCX2SdUzKWqRZFf4b4R4ox/jA+6ev5Vyvtr6EbnZGLmpE+IppEwJ+rf0hSHEkcFdR0I3HKpKWaAPxHJMyU6w0iDNiNBx5lxZUX+pzz4bKHlWtTB2w9pGp6fZ5Ku7kJISSo8+h8/PnWLMWVfu1pXKSuRCdVHn92UBxKikOJ5JXjfHQ8RUi4yjqHGJC5VpivNOx20m4RlqwQvqMnc7ZyMg1v/1n6aSx36NeGD3ax3yACpHl1x/WDWLMal0A7QRZfZ95N2tbIdaQSVNEqHdAnxJAG2hR8tjvWp7Si5Wx2lszMyA+pp4ZWy6NlMr5pV+RFPoYpEq5Wq+LujqlKlIUUvoP/MRzSfzHurV9xNx6C4iLfLUkoc1MPpC23B908j6j96x9N/bJW+Q/bbopDiQhyM4e8QOBTjf3Ebj3Vb7ZnppO0Ec3KxLciELebHfx1JOckDh7xkVJ9tVP2bvBv/Z5mUQEyU/VvJ/C4n99j764d8+PWPRx15RflRWrnbXoro+rfQUHyPX3H8qk9XYtmzHkzbX0PcX47xJWgltxCkY3B2IOffXrnua8uZcGo7ggqZuSUgrSrXkHYoB3HqByrPU2Y1Ll16I4huXGW2rdt5BTnyIrzT09H28jMd5NyMeYMJQtTalAZAIr2S+teWz2sfR52CfEhJwrfh0P51LVkbzsqU/2ejpSoqCFLSCf8x/evL3P9no+P/kB7YQnXryhxpvILCc+uSK6fH9M9S63aU1HNIEgcqDoJ3oJMUQ+KoYkJSSTgCgHOXeOnOy8DnirjPkFTp4kLCk50AbZrUjFquMgbnc8auIpMo9rme1rwWmspYB5n7y/0H860i9vmoKF2urdqjaj43l57tA3/wBR8hVk0CbDcIQUtT7ylzXFZUtQOPdngeuNuFWwELwYrDQU9J9nLhISEoKlqUdiUpH2lAdQcVIGa7TQGVo7xcmME4AckxlpB9+MVLzqytNEukaY2lxpxKkK4LQoKSfeK8/Xx2NzpcCtQylWR1BrGY0cLzUHYO1A4NBG+llbShJShTZ4hY2orO3Bv2U67dJUg8mXvGg+g4j4itz5LD/Hqiz2mQ04W7nEdicu9HjbPv4j3iuvPySud+OwSfi2+8MpW62zJRjwOpOSPRQ3rprGBUzs/MQhj6PnqU3Hz3ceRggDoDjf0VtVlTAeRFbZuLDMdqTbJK0gF1a0pStedyfu4/y7nNUX1Xu7wY7wfa9obSS23NZbKk6+GccTg+vCmChAcdlr9mE1pyOpOVmWrUlw5GAccDnc5yOG3KiJbTMjrZfhuHNqdWpLgKSAXdt0OjCcHY4OPIcquC/HguMLkWxlhsspYDjrkl5SUoQoqACdPMgeIjCduFBUaciSoVuStn2SCy6otvNJUkLO41Id231b+IDV50F6332VHnrhXFpTrYClolttnOgK0grTj0OR14VmxqUSl2eLci3cILyWZWUuIfb8bbpG41p4KGefEdai4x95mxV3NuJNT3FyDx7+elzWlA5JTjGU+Stx510nx9ZqWwSh3923SFRbi6h5tCtKH0HkDxPQetZsNSzezsS+ufSFvdbZmYypxA8C/JSefrxpz8nXH0uasWns/Gmks3RJblNHIaQopO330L4n3cOda7+fymQnCK9wHrXaltTIX0nAZQTHW0kNlpRP2nQkZz/GOm451y32tita5t2tkJCpCPboKQFL7o6lR88DqHHbByM+dW5SXGph3uK+y26HkqZVjD3IHor8J8+HpwrNjcrq5WZExz2qM6Yc8DwyGx9ryUPvDz41YK8K+KTNFrvTCYk1Yw2rOWZI/gPXyNEOuFKsjin7Y2p+Co5egA7o6qZzz6oOx5YNBNJiQO0dvafZd3GSzIQMKbPMEHlyKTQZDtIsNOabiw6i5agA40EpYca5gY3PodwRW5NZo/Z+0ZYaYbnrJiuYS1JUrJbPJLh/JXx61ysytSil4tSbhpfZ7tExofVrWgKQofhWOY/LiKSr9sIy/Pj3t92ShMSX3ucoQAkKxwwPunn1zXTPTG5W7gXBq6w16mwFD6t9lW+k43B6g8jzFc/ptknO97Fdow8VE2OeoJWTv3SuRPmPmPSt/afQp2ntnfMi4sDUttP1qU794jHHzI/KpKWKPY+5ojTF2kuZYey5GPIK+8n38fjV7n6c38Xu11uX3CbpGTlxnCXgPvIzsT6H5GpyvUQ9jrq2oPWsuAqbJeZ80HiB6H86WYSiLJ+hu1iNKQmHdU6TgYCX0jI/3DNY752a6cXK0KVaJCm8bLGtPrzH5GuD0MZ28trSdFyDZBcw2tSeShwJ8iMj3Cu/w9fjh8vOe2PakOiKprVkJOdPT0rvjjr07spN9u7OxVk+JsFlX+nYfLFeT5Oc6seni7GU7ZQDGvLkhKkhMhKV4O2/A494Hxrt8XW845/Jz70OZuKRCKHEpynbOcaknb5Gt4w1/YpQ+hHG9WdD6vmAa8/yz/Z3+L/kdfitvrClgEgYrHt0wQAFdHmdgVUOKKfnRCJwKAddJXdxigbFZx7qsjPVZ5xzJ0jnx9K1I51yjxrK/up2HrWkJ5JcHdgkA/aI5CgZxxlhKAtaW07JGTgelBMD4c9ais7dezkibNcmtTAtSxpDbqcBKegI5eorU6RWs0I2qYt25xnG1A4QvGpA4bgj31fsEkLZbvztweWHGXGkoZeTuGccUn8OTvmoB7zj/ai8eyslf0ZFc+scz4VkfmT8hV+hanRhbr3GXZWUiU9kPxkq0NrRj7SuhB50/wDR3Nu96tDBkyW7aWgfsNuuJUfTI3rPjKbV1rtiwzoTcC7b3FJCgmSjKVDqlQ2I+FYvx8tTqiaL8XWw4wGnWyMhYO3yrl3zzy6cy1yq5yXRtlPocflXJ1nMUJt0EMID7iwp0kIbaQVrX1wBk1ZLS5EUO42+U53bctAezjuncoWD/lVg0vNhOoi7QDurM86hS0KQpBBTgEgqAI3HDBq8f9YnX0BTmZViuyWokkIecSVlYHcjAz9sbpPDoK7cXY59TF6F26LOE3iG42kYBkNIOkZ4ahyz5Gukc7Gojy7deoZLDrEyOr7QGFD3g8KsZqm7YlRyhy1yfZ1tEltp5PetIJG5SDun3VUBJ0KKyO9uERcBxttX94jHIec4518APJQ5+VWCm2LsizIS+2p23yVbIZWApwA5+wOION8YrVRK5JTNcS1BQwzEd0sux1LVpAV9okHGhOw2GPQ1BbuK5U6UzbA42y/Ha1tRWghxC1J3BPLGBwIHLbFFJTQtsFLgflofUpTqmkJCm47YGTlOANh+HGTw4VkdLFxg2oytAgiWyBqjghLJ45U1nYkHdSc+YGM0lyqzcl2EjESUhAUoakuDxJdHVKhXt47857ZsTWSJNVJU/a7eZSENkFp/dKR5E7HPSsfNzzzPs59iCGW4TLky03RcVcRpJltyklAU4T9kN/aT8xw415ftv6Fbf2sjzWWE3aM5FWvdp7BCVH8ST+1ZvONTpqGppbbC1uB6OeEhHL/MBw9fiBWGgy5WArYcVaVhoOKDi4mshl05zkY+yT/tPMVuVmxnpSErnTpVuDdsdZQj2iFIGnWpWdgkA5zsAobGqhW7tBcbTLdaeiOGG1gOxF/4jBxxQeY8uHTFM9LK1602rtPaClQRLhu8ORSofNKhUa+whmfN7LPNw7w8qTalK0R7ir7TXRDv/wCXxq/f0n0IzYb8aWq52pIU+rBkRtWESR16BeOCufA1FO4i39pbVzU2SQCU4WyscQQeChzFNsTNY9TLtnnm3TGwph3njKXUnbI/blWr7jH0L2y7rsriIcx0u21Z0sSScln+FR6dDy9K5tyi99sqbrFJaUG5aB9U5yPPB8vPlVlxbNZKDcHbbMBKFolNEodZVxWniU+7iD+9bsl9sy42MliHfbSpp3DsWQjYjiOhHQg1j6b+wXsxJkQXXuzdxXqkRE6ozh/5zHI+7h/2q3+pADtDbHLLcEvRspaUsOxlf9NYOdP9cjW57ntm+m8tNwYvdnalJAKHkFLjZ+6rgpJ9+a5X1W5djz68QXuy95RMiqUr2dwOIH42jxT57ZHurpPcZ+m8uDAu9nPsyxrUlL8ZzPBYwpB+P51htcZmidbI89tPiKQ7p5pP3k+7cV57Mr0S7NSXOGi6Wt+KcEOo8H+bik/HFXm+N06mzHkBeKXCPZktLSSFA52I2Nex422/8P5ZUmdFJ4KS6OXEYP5CuHzT6rv8V/Fzt3GQ5amJajj2dzCjjPhV/MCs/FfeNfL9MGS0ppQ77IO4wk5Hur0ODZdhHctz2RsEKQceoO/yrz/N9x3+H6rYBQ6H3Vydl7ArrjyHzVDZFAs0HClYGaDO3OQFyDg7JGK1HPqhwyeupXLyrTKbZCcDfFVDDpx86KBP/wD67c/ZwAqFHOXAcELPmDxB4ZHCqgwlhCAAx9UkDYIO2PThUVaZadcScKQpSeKeBrNshmnOUHStJSeihtSXfpVR22xnVa0t90vH2mzp/lV1MUXLM42oqa7p4Hcg5aUfekj51rUxXITAmpmMxDFd0d24hzJQ6M5zr3IV5nNPsVFtqu97Mi4JU3CZwWmgCsLxyJTkAZ3q/noPeFfTUlu3MJUXdQcdc7sgNI8s9a5Xyl1uZTyrPDEtDMNlbExY1FxgqRoSNtRA2O+2KxJ1ftu9cz6GLc1MYihqTIcluAk96UBJxyBrN+K2+pjU+SRXm2+5OT0ToT6EOto0IbeOUlJ+0MDrtz5VufH6ysXv3sCr5anlJ71mC2h1xsrkcA26QQdI3OFE89ts771vnj81m9a4aiqZsDkt65SWo0hQQxGDWpK/Lu1EniCRgjYZrXhzqedM5HduMFUmXGTKaYcUj2lh8q1YGMhKyNQBORg8RwNJzJ9Jerfsu8Yetz8Rnu5E+d/iOy1ls4IwCGyBkAcAnNPGJ5VFL7PR2bjBiWNMhExtCVuymVd2rSDhROSMq54weNXQRi9pbtBVJE5lFyhsL0e1sYSsnG+w8KsHY8N6o0VsvduvTZEKQlalJyplY0rA80nlRHKrK2y531tc9jd3wAnU3k8fCeH+nFNMAZFnMeOv2y3vOOttnu34rmSpXMqVjUATyIPE+VWUw0RiXDbclW6fElIZbCny8nQEk8QFdduYHSloM2+/Q7h/cpzJjv4yWX04B896zYrq72T21aHTJkKwAjZ0hQbP2gnBAJVwyeVSVWCvdsmO3xYmISyh9f20JwlZxtgeXDJ+O9erjrmzIwv2HtfI7NpMC4MiRAQ4Uh1r/FQeO4+8Pn51z+TjbrXPWNq7Gsfa6AHwWpSQNKX2jhxvyzxHofhXn2x09UKuNruEG3S2vZmbmy4kBLvcguNgf+nwJ80433xV1LFKM0/EfZX2XlrltrbKlxlqB0EYCknONPHgfdT1ftPpPA7SyDcNMdgoGn66C4dI1AnKmzwGfeDjlTx9Hk0akW3tCyl1CnESGD4XEHQ/GV08vmDUa+2Oudqu1puipsp8y0LIxJVvq6BXQ8scK6SyzGLLEsB56JKVNtIIcKQZEVRwh0c8dCOtZ6mNStjDmwb9bnNKQ40oaHmHU7pPNKhWWgpku9lFhh5S3bEo4adV4lQyfuq5lvofu+lX7Rdmwno8r6UtgSp1QHtDAOEyU8jnksDgr3HaiupUeF2itQGTpVu2vGFtLH5EcCKS4WaxP11mkP266jW0pPhOPCpPUVqydTWPoV7PX5MKQi2SnwuMvaK8o/ZP4CeY6H3VjGpRTtHYvpRsSY2ET2R4TycH4T+hqy4tmgPZ2/iHO9ilfVMurwQrbunOHuBO3r61qz9SX8aW+Wxc1pqXEIbuUNXeR1ngTzQr+FQ2NZlapLTG7R2MZSUd591Y8TLidiCOoOQafSZrOdmZ6rL2hetcgFtEleCD9lD2NiPJQ2+FXqb7SXLjR9qLMm8WlaUpzIZBW3jirqn3/nis83K1Yz3/AIf3jXGesr6vrY3jYzzbJ4e4/nWup+pzfxsYCy1LlRcAIz37for7Q/3DP+quHc/Xfi/i5H8CS3uNBwM9OVYdHnfbKAiHflOFOWZae9SRxSrgoD34OPOvT8V3l5vk5y6i7GSkQ+07TSiQH2y3k88+Ifl86nyz/VfjudPQb3BFxsk2MAFFbRKQeahuPmK4c3LK79TZjyPu0lCXmz4T9pJOCn5V648rX9gpP98mRVIG6A4hQ5jIBHuyK4/NPqu3w/xusVwd1vO29dnkLNAxO1ENk0VXkvBplavLaiVlnld45g8PtKNbjlp0DcrPPYelaD5yaIF3y4qjMCOzr757Y6BkoTzP9edWFWbfEYj24Rm3ErCvt6FHBJ443OPSgrSlM255p5+a3GjpWNKSs7pA+wE+ZO535Ug7i9qrR34KZ7aD/wColSQfeRU642EuNExcWJLQIUlSDtqQQpJ99cLxZ9Ok6jru4j2S2sJP8J/Sn+0PVRriOoHgw4Pga1O/6nigKkp8KwUH8KxjP71uVmxXdtsVxWvu+7XxC2joPyrWopSLU+XO9bkBxzGNSyUOY6a08ffVlKrlpqNPamy481LrQIDgdLiMHrV0Drnd1XOW1Et0lDSAcqfUrCU+v9fnSRKdc7tDaZKGXmkzG1EBtbYJ1kjOBnifSmGr0XthBU53cttyM7wIWMfnUsNFEIts8ocaLZcB1JU2dKgcYyPPeioJFiC4jEJDpTFYPhaBKPQkp44yTjbJogbcIUpPZOLbFMLdeYUhClaRoKdRAOo7AbjO22+1UQRoimLdLnPS3IMdp0NsoThbalDwkhKs4BVwwQcUFYuPudnnO8hkW1p45dZWG0rwrfCFeIAkkHce6ghh2OHKMqRCZdLjaO8joaQpLrZVk8TuQSMAjIAHGqLMXtFf7NFZNzS1M1uBAaWoIfRk7AkcT6iorRWntVa7nJMYuKizEnHcSPCo/wCU8D+dARuFmiXIhS0rZkJ+y+14VjmM8lDbgc1NXAK/Q5aIUl24xW5iiQUz05wwkc9A3SeexIJO9OfvCgzHaEW90oh3BUmKACkSMBSt+Axtnnviul+K/bOtDGvcOZoamsqYWcKCXkbHPAgn8xWMz6X7czOy4lSRc4JbRKIwkvJ1pAwRlIyBngd+lTyv6s5cK7Ox2pbItDr8KdHj+J3gp4cPGOCtxk+oxWbdbkMntkq0y24XaFksLUMolNJPdq3x4k8U+7IqTnTRaTarbeUCfHdDb7iClMyIsAqSRuCRsoeR+VUs1mL/AG2+srjLdDDsSKgttPRW9AbSeOpI3H5Vrmxiyuo09DrjLqnlRZyDpQ+2M5HRXVPkal5/iytPAvSZLn0ddGm2pSxpA4tSB/Dnn/CfdmstaD3bs4/bVmbaAtTYyVxxkqRniU9R5Vudb6qXn+BcG5KecTMiuJYnoTgkjwujmlY5/nUvOfSc1srVeYt6jLQUBD6RpfjL3Kc/mk9amN6rAL7OqCfE5aFHbG6ovp1R5cuW1TRYkMKjPm4QU94lwAvNIOzqfxJ/iHzG1FNcLfD7QW1KVKCkqGpl4DdB/riKsuJZrzi52x63KVFkgZT9pK8lLnRSTW57c7Mabsl2kVK02m4HEtCcsOE575I5Z/EPmKz1zntqXVrtF2fbuCHZkdkKk6dLrYH+KOo/i/OnPS2G7KX4TmPo6Q4TKZGEqVxdQOfqOB+PWnU/VlFH0i3zjLG0eQQmR0Srglf5A+48qihXa+zGZDM2Ok+0MJ8YSN1IHTzTxq81nqCnZm8KvFpSp0j2tght/HM42V6Eb+uaz1MrUuxnrzbE2DtdBvjKQmK66Q9jgnVsr3b6vjWpdmJmXWyKktPIdUcBGQT5Hb9vhXPv3HXmrhUEPJzwV4T+lcHYD7YwEy7EqSE6nISu+AHEp4KHw391dfiudYx8k2a8/s7clUo3FpK1ezLDmUtqUklO5GQPCcddq795mOHMu69gQ4FBK0nKSAQeo5V4nqeR3iOi23aZDTnWHVBH8KTuPka9vF2a8vUy4udlVuW/tbAadStsPoW1pWnf7OR+QrPyzeWvi9dPUMV5XrS6uddteMtVAtVByVbVQIu0jSAjPmaSMdBAGTp5q3J8q3HN2TgH4UHDjhaaW5oUrSknSkZKvICqPPpT7syQ5ImI7t5azlKhggch7q3MGj7KxMtKlqcKlHZKdWdIIqUWLa0h68z3pgSqahzQ0lYzoa+7pB5HrUA6U8rtB2hRBa3ixFZdONjg759TtV+kWrhDRaLjEftDYTJfcKVxUqw26nmSOWOtP/VSzHb7DiuSXp1tbQnfu0sKVk9Ac7mpkojjdop7dubnTbaVR3E572KvJA80H880siyuh2ut0loB15yMk8A82d/fwrn1M+m4uwX2pA7yFOSRjghwKH+2uF67jr481ZkXEwYrj8jS42gcW0kKJJwABzJrpx8m3HPr48mpItziy20uMvJwoA4JwfT1rtrmUu1wZwPtMVpauAXjCviN6bjKmuySGpLb8K5Pa2wdDcod6gZ6cx68aurgdMYuafY25luS9FbeLkhbH1veg8cpIBFXUwICLc/c3mrauXHJIDCGknc7DdKuAzk5OPSr/wCgr7bfrRJXHLjM8NqSnCVYVkjIACuJxyHWpkEr/a5LkGTHSgw55QUI77KcKO3Py4UwVIAlOTmo7ctsJQkqS7JJIUobDSrY6jk8zjlmgktU1UW4PtxRIMeMdElljLzKjgjUTjUDtucbkb0FxLESbMipalN/RjhcXIREdKUpXtoQrGClH2jyGSeFRVRqKHrbcbl37sKAl0txmVnvErCTjKg4TjJ6EYxV0BHYbd2VHKmjJkOpCwIiypSdO5BSroDg4UcZpoJQO0d2s5LSXk3BpBA9ifyh9seRUAT6YNTGtTXrtgze2UwYneR07F9t4aVk8k9MfnXf/wCfnmXyv2x1dB5ECIWVBSdLuMkp/Uc69V51lLbDKfDnfx3ZcNhvQHdKlJYzuDt4h12zsOFef5pOftqbRqPcpVqunsVpmKuscpC8LKRyzsrO/wAjy415bG/porf2pgzVhp0mK/wLbu1TF1W7ZWtFwtbMkBKvZ16lHGcoVsTny2NOfRWUj2u6WRXtFllqaycraO7a/VPD30vX9SNLau3Ed1xMW8NfR8k7d4clpR9fu+/41P8AxqVdunZeHcAZERSYshQyFI3bWPNI69R86s6wvOsvNemW50QbvH+pWPCVHKVY5pV14eYrWSsfQvbu1KYCkMXB9bsQ7NyyMqb6BzqP4vj1rOVqVbvnZhm5gzrepDMtQ1ZSfA9645nrVlwvO/TFufSNukpe8TU5hWN9lpHQ8lJPQ8a36rE2Nz2e7TR742Y0hAYnJT42FHZY5qQeY8uI+dc7zjpLqwAqyKyjUu2qOVJG5jk8x1T1HLlWWkymzDcM2H9ZHd8bzSDnP8aPPqOfrQc3S1w7/b0IWoHbWy+ncpPUeXUVeesSzXmE63ybZcCxI1MvM+NK0dAdlJP9fGu0srF9N72Z7QpurPcSClM9oeIYwHAPvp/Ucq59TG+bof2psTrTovdqy3IaV3joQN8j74HPzHMZ86vN/Kln6M2O7x+0NrKlJT3qR3cln8JI/wD+TxB/apZjUurUMrZJgvHWpsZbWri435+Y4H3dayrOuoHZftI3MRkQJX1bgG4SD/8Aidx5E1q+4z9Vqrnb2brbHoTpGh1OArkDyNc5crQZYJbs20riTkYmQ1GLJQeoGx96cGt0g2zhyIErJ1p8JPmOf5GvP1MrvzfSynS6140goWMKT1B4io08xY12LtC/a3bibZE1kOPtI3UjBKPLcHj516c8udeffHrG/sMtmZZ2VsOFxtvLIUdidJwCfdg15rLK9HNljJdt46IXaCHc+5Cw4gZB4KUg8CDxyk/nXb4rsxx+X1dVLqh2FOsNyVGiwm1SG8Mx3dQCM5BI5bLPCtffNjP11K9JIwcZryvUcGuzyFmqFqqiNagkE1Bm5bvfyVEnwg866SOXThB+8eKt6rKm/c0M3BuGpsqW5uClXwB86YLQeTtqyg/xDFMV0pDb6MOJQ4n+IA1NFY2eEMd02WMcO6OAPdwpKYgftLzgSfaEvad098nxD0UNxWkVY9vkQNYZbkNoUdS/Z3ArJ67gmgjKWWrgxNYed9qbCkrRMJ+sSfPgkj0xVFa8LevMyKwtDrEFOS6oDXk8wNOeVJcRcu09piCGozS3e8HcMJDZSkZGAMkDeud5tuukskdtwxYuz5Stor7lGVatwVH9MmsXi9da1O5Jju32OMy43OQlpUlSDl1BylWeOANsdK1eLfR559LvfQpGplcptxJ2KCcCnPxSe2b8lpR7RAaecfjNFpxwYWtpfH3710YRM2d2G4wqHNcS20nSWiThwY2zx388b0RaTIuDKiHYgcRq2LKskJxz88+VTF1K1coziikrLTg4pdSUEDrvUwdS7fCnge1RmnjjZRT4h6Eb00CT2bVGmpm26ZofTsBKb74e48R0q+QpvtSI8dtq6WovNB4uvyIyA8XhknSc+IDJHuGK1uoox7VAnhCrRNeZdedIMcEKSykZ+2k78vicU0QxZF0jvzYURC5CEag8uEkpzxBOCOPHfalwP9IQ5USJDQ0zFcYOnvNGl7Tg7AnnnG4PWrgtrJTY2C9K9skq0hyCppSlKXnIwU4PLiQoVnBobVDdYSq4MJ1mS3rEdS9IaUrxHSOG548KjUgVEtYEl439TbzDcXhIbwVrUdSyOukjCcb4NNXGclWhM0TVBqRERHjh8syxq06j4Eg51DI34+6t8bbJGbGaZuMqMNLhW6yDjPEj38/fXr56vLD2Hslc7NItjca0y0OOIGpxChoc1cyU8fhtXj+XrrrrenbnM9Ls2ww5K1usBUOQsaVOx8DUOik8Ffn51mVbAq4W+SqQw5d4SZsFlsthUNBGgY2WUDxZGw2JGKupgYwqZEZmSbRc2ZEFlegsvqKivVwSBjOdwN+JzREsKa5FWuHMbMd9CsdyviM8MciOhqXnUWnYUOaoh5hJCuOa55ioGod27PYdtLvfwjuqG6SUj/KeKfdtTyag7Du1r7QsKhvtAOkeOJIHi9R19R8q1KtjO3bsW8wovWtanGfvMKOVpHPT+L04+tdJ1/WLz/Aq0XyZ2aeLZKpFvKsKjK2caPVP/wCP5VbJUlxtJMa2dqrWh5t3UFJIbfb+02ehH5pNY9xr7ed3izTbHLbS7qSpKtUeUztlXUHkfL9K6Syxm7Gz7M9rUXFSbbclIRPGyXAMIkenRXlz5dK59c/sb56F+7VaVFbKSqASSttIyWTzUn+HqPeKy0lyIpMhg64jvjWlG+M/fT5dR76g4u9qi3uGG3MawnLL6RnTnp1Bqy2JZrzWZCl2W4AEralMnW2tG2DyI5EfpXbZY5+49A7O39F5jELCWprQHetA/wD3J8j8uFcupjrLoVc7W7Ybh9O2lslsD+8xgdlI5+g5jofKru+qmY0LLzF1gsTYawQoa2lkcDwII+RFZU06Ezdrc7GfBSFgjPNtXUeY+dWXCqfZic8G3rPN/wCMg7Z/G3yI6/sRU6nvSVZlsJh3tq4p8KJIEaR0z/y1fHKfeOlTVX2nO6mhsjCHwQM/jA/UZ+FY7np04vvFtB0u92eChqT68/3rm6sl26twU0xcQkFIww+cZ0gnwL9x29DXX4+vxy+Tn9d9kbkz9Iy4WqI27IT7V3Ecae7UDpWCPgdqnyT9X47PoS7YQky7A473feLiq74D+Hgr/wC0k+6p8dyr8k2MHItLb3ZqS/GYkLfjpJCw4kpJzqCsHceHpsa7OU5enwZKZdvjSUHKXWkLz6gGvHfVx6ZdTivQ8pZoET8KChcpHdR1YO52qye2eqB4zjPE7mujmZ95DDDjrhwhAJq4BVmClLkXOQoJ1kgZKk4HmCMbbAGrQY1JUrAUM4zjNQXIiWHUlpxCdWcg8M+Vcu5Z7jXOJ1QUK+ytafXcVznda8YiXBdTkgpV8jW58jN4Qrbcb3W2se79q3OozlcEIdRpIQsdDvV0xXXbIjgz3OhXDKCUmrqYhetS3GwgS1qQDnQ+kLHzqimbUtAKFwo0lB5d4oY9ATgUHMy4uQLd3DVrkNaU6EhCSpIHqBVQBtkG3TkupkTnGp6gVg94EIG+3ma1aJ2LZcmoz8iLcwoNOBpGRkOnYHSfU4qaLbdx7RRZLsZbLctbIClpZWFFIPDY70yCdjtowCkS4zjWdwcEA/nUvIMM322TW9KZKSFDGle4NZyrqC5y2rXay9AQhTq3EttNtnwlSjzA99JNFeH2jlOvlhVtVIUlOtS4h4JzjOlQSePLjTAUi3eBLdLbcgJeTspl3La0nzBplHU20wZ5BlRm1r5LxhY/1DemrgYrs7KhtyUWy4KCHwQ4zKGrVsRsseIHfjvV0D7mh4vBV1tXdx2mA00Ep75gHmdQ3TtjGRyNWVEQs7L0l1uyzj7M2wHluPKDjWo/dA4jgSelN/ott9o7raW2RdIWWVpBbcQcgpwOHMbcjUs36JRmF2htdzawHkgEboc3H9euKzlb11Kt8d6M42wpCGZA+sCcKSo4wD6iktl1KzieyEeO45hKlR1NBI0HKkq5qweOfI7YrvPmuZWfFnP7Mym5QCkuJdKg1FcTlOjBA1qVtp2yePLFS9ykj0SI7doT62EPouLDSEnDx0u75xhQ47DmPfXB1EWr7CU8iO+sw5Kh4WZPgKv8p4K9xqjqXaIcx1L7jWiQndL7J0ODodQ4+/NNMjMXLshLdmqkpuipCjx9o2X5DUNse4VqdM3lWXHu9oAWth1TQO7ifrEj1xy91X1UyiELtAwvSVnGeOlWRXPrj+GprhAg3ZsLSlKHh4kOtnSoHqMcK55ZV1Vh9pJ9lcEW9oU/HGyZiBlQH8YHH1G9dJ7XRidaLV2lipfCkKJGW5TBBPx4H0PyrU6sLIxz0G9djrgZbKgqOo+JYyWnRyCxxSfP5nhW/XUZ+mttt3tnaqC5GdZGsp+uiPfaHmOo/iHyrFl5allZTtB2Qdg5fYWp6JnJO+tvpnH51vnr8rFmCXZntgVqRb7s59ZslmUs/b5aV9FdDz9eOeuM9xrnr+tOpCra4p1lKlRFHLjKRktnmpI6dR7xXN0SJUiNh1pQXDc8R07hGd9Q/hPPpx60Fa92Zi9wi0pQbeA+qeAzp9eqT0qy5UsebrTOst4OE9xMYVkHc8fkUkD3jFdvVjn9PRbHemL1B71CQiQjwvMnfSfLqk8jXKzHSXVQRD2dmuy4wJtUhWqSyN/Z1f8AUSPw9Ry48qbp9DiiAdacEHc459DUUIvUZxh5i8RE5lRPtpG3eNfeSfzq/fpBZQYu1sJbVll9vKVcxngfUH8qzmKrDvJcPc6ZTSt9/sup/Q/kaLBJp9M2E1JbGCQFpHNKuY/MVwsy47y7NdyGGbjAcju+Jl9spPoR+n6Uly6tmzHl7Lzlg7QQ3pned5GkFl3SAQonCSfQowfdXp6nlz6efn117erqCFoKFAKQoYI6g/yrza9Dy6RbWI0x6HNcS2hlxTYcU2VZ07o4b7g4Pur0zrZscb69Nn2SXnstASpaVaEFAUnIBAUQOO9cOr7d+PobBrbzFvRHKztQAp73eSSjOUo3Nb5c+lXhvzNaZBL3IL0hi2tkArIKyQSPIHHAVqQF0MNIiNxwkFpIAAJ1D4moBkxcS3SW35DylOFxTiGWkFS3CRjh0A9BViOXO0ao6e+etM9toHZagkfrU8Reidr4zr6GluOMrXjQiS2UavQ8DXO/Frc6Gjcw3u6gJHUqxvWf8VPN0i6Mun6vC+oQsGn+KnnHLsmOs6nI6f8AMf3p4Wfp5aGuykEEMhxvfjqyPcDUtsa551yiRLVuUtLHqUmpPlW/HHRuDTcpqK42tLriFLQMZBAxnh610ncs1i8XcTpeTnGsA8gTitTqX6Zyw0iHGlJ0yYzToP40A1doHr7NW85LAeirzkGO6UgH03FNTECLFcIcx6VCuaHXnkaF+1NZKgOG45+6rpijDhXa2PJE2I7KhoJUURilYUcY8QO5A5AbVdlFBlFolXFxFxZZgoypQWdTSzk+FIGMAAdedUSx7K69FhLh3Bz++LIQypPehsAE+M+QHIcTTf6hkM322uOPtx0K+s7kuMuBJcIOAADnVv5U9UQw7qi0iWw9FUy9IJU57W2SQcHB57DO21LAThXktWiPGgPa5KVJSt5a+8Tpz4jpBz7qzi6LRO0X/wCmKlXBtpstkhaGl6lYBwDpO5z5VLPeKLQ58WWMx3wpXNJBSof6Tg1lUEvs/bpaysslh48XY50KPrjY+8VdMUnLdeocxUph5m4/UllIew06lOc7EeEn1xmtbExn5zFsEm3sT4b9uQhOmRJcRodcVjYhQykjO5NWaBabo/AcIizHAgqwgujOU8iVDn5V0vx2Jo6ntJOiud1Lhd4QAStghYwTscp268qxeKaLQe1FnfT3JeCDnxJVwJ9OPyrFlblgtFEBTxei9x3qk6SpGAojjjFZxrVbtJaPpi0lnQFPNK71pKh9ojinfqPnirzcSgVnYmxmEm2XBxCTv7O9lbfmMHdPuIp0kqzJ7Tz7a5puVp1o/wCpGc5ddKv3rMuronbO1lmuKwhmYGnTwafHdq+ex9xqqs3Ds/brmNbrPdvcQ814Ve/kffV0vMrKz7Hd7UkqYV7XHG+pAOoDzTx94rcsv2zZYopuTrrQD0d5xChsptwZ2OOeaXmX6Z1VYly7bLD9l7xlTh8TLygpDnqnr6YNMNba09pm7g2li5RFwJLnh0PDLTvklXA+h39al9Ny6rXXsc046JdqWYctB1IAURhXVJ5enCnl/U8f4ktPaV0Sha740Is8DwqI0pe5cOAPyPLpUs/hL+VS7R9jUyAuXbG0hf34pA0q3+7ngfLgfKrz1+UvP8VezvapyGpMC6lYQk6UOrHia3+yoccefKnXP7Cdf1rdJgqL8dJXFWdbjSd9OfvI/Uc+Irm6JGltsJSttQVDc3SoHIRn/wDj+X5BTv8AYmb1E0k91Jb/AMJ3p5HyPyqy4lmsEwmbZ53esFbc1lRSpCxsrqlWOIO3yIrpfcc/cr0Kz3aPe4PtDI0qB0PMrwVNq5pP9biudmOkulHR9GvJigZhOHDCjv3R/wCn/l/D8OlBcAKDoJ/y53yKKF28GzXRUHP9wmLUuNk7NOcVN+h3I9CKt9+0XXEGNcu+4tSRpX5LHA+8be4VlqLcMBlx1tOEhZLoT0J+1+h99Y+R14v4sM4StbQwPvgeR4/P865NsN/4kWpxTbNxj6jn6pwJ5KG6VfDI9wr0fD1+OPyz9avs9PFy7OwJQI1rZAWM5woDBHxFcOplx15uzWY7YtPRr5DmtFwBSQvwjIC0Hj64Irt8V3nHL5Jl1oezKkybKhxLjjqe8cAW4gJUoajuRgVx+T11jtxfQtXV5jE9KCtKeDTSlZ4DNWJaAZKjlXFRJNdJHJHIktxYzkh04QhJUapWDVJdkrMpbjgU4SogKO29bZaPs2w4phUlalKz4U56f1+dZ6WJbcEi/wBwVJIEnUEtav8ApY200oH3xS7re2LQ1nCCFLOdgOJJ91WfQK9oRFRY3W3whWQENJPHVwGKkELfZ2EmMH7opct8N5Wt5ZKRgcAOFNAezWmHcrhOeVGDMVsANhpRQUq9RzxS0kcvRZrV9Yhpuc3unElSSXMlAHXO1Yvc8dbnPvFyQzdo620M3UvuuE6G3WE4OOJJ5CuXrr7jp7n6MwHJZitpmqbMnfUGBkcdqx4e/S+X9RTrK3cXg8sqZcCAkLScqTg5yOhrtxzZMrl11tOqxrdtvsbk1TwyMqeSVFQBB0k54ctq3kl2Rm20oNqlQJq3EurcikHRHDxwgk5JyRv0GeFVlNGeuzam0yW9acr7wpbzgZ8GNJ6cdqmKmN27tClvQ5ASknJQgnCcgBRBx186Yqym4w1uBtMlvUTgJJwTzqYLK20PNaXUIcQfxJCh86AU92atTpJaYVHcPFUZwtn5HFXamK6bDOiNsph3EONsKK2mpbQUEq33BGDzPxq6YpMw7jAvMi4TrOmal0HeOoOaCcb6Vb8seVX8A59qzviAw42hmUpSlSVvJMZR5gDOw3OB6VYJ3LK62zCci3BxSpbvdtMup7wJ4nJVxGAMnamwSrfvEBtxuZb25EeOSFuMnUE8DnP2hxznNZyVddxu1YbKUtSVI3x3UnxD4nBHxNS8ros12vj6MS460DH+IydafhsfzqYqO89ordNtwixZjay6fGlWxAHUHzxXb4eZetrPX0xMe3tvzEpB0AEnLex+FfQ65ma5icSxT/bFiA4hxbqfHqUW1aRx3G3Ppzrz/Lcm1efdWbyxJkXWIubaHYsJpASsBvvUEjqpG5HAda8kvpvHPs1rcgpft05aJKnsFpp3KWk5PiUk74AGaaom8vtFYpDbSH0zkOYLWAcr8gN98b+lJlX2gZveLyoPxFwnHDhxK0YGvr6napZ6RoFlqXHIcwsfdUBmuVig83stFloOGxniCBg1nysVXiM36xJAhSC+wn/y73iHu5j3VPJYMQO2cJ55LE9CoEg7fWHKCfJXL310lBKdZIFyBWUd04rfvWjgq6E8jWp0lkrH3HsncIQKkJ9sZHNoeLHmnj8M10nUrF5oUiY8hotataM6XWnPF8juPlVvOpoxau1cq34Q6lx+KNtCz42/8qjxHkaxeW501ebR2qtxBCJLQ2yRpW0fzSf63qfS+qgZM6wkNSVLm2wfZk4y6wP4xzT/ABDhzqW6s9FeuzkO/NiU2UIlacoeScpcHLVjiPP/ALVZ1YlgDAvkjszJEG5IcDA+5jKmxn7STwKfL4dKXnSXGqbU2lHtsAiTCe8S2kYI34qR+qefrWMa1YYcS02jQvXFX/huZzo/hPl0PuNVQ3tH2dbvLHeNaW5rYwhZ2Cx+FX6HlWubjNmsBAmzbFd1LQlSJCDodZc2DgH3T+YP710snUZlx6bb58S9W8SI5y0saVoOxSeaT51xsxue02SQWlkhad0KPPz9etFQyI7U6Mtl0FJPMcW1A5CgeoO4oiRhapcRTb+A+jwrKeGobhQ8jsflUWVw+8plluUkZUyrUtP8PBQ+GfhUs1uVemK7pDcpO4aOo45oPH5b+6uDs6uEFq525+G4rCHkFIUPunkoehxV5uVLNjN9gS9HtEu2Scd9BlLbIHIHf881r5PvWfj9TFntpGdesQeZKkuMOpVkK0+E+E7+8H3Vfi9U+T6c9hpQNgU27rLjUhaDnPkefrU+X/pfjsxos1pwcqOBmqA9yeypLYIwdzW+Yx0oAg7jHurbCN5huQyWn20uNq4pVwNBQV2etitkxy35IWRTR0zZkxmgiNLfbSnYZOdvlU0xy/bpTyQHXmH0p4d6jcehxtV1FVNsfYfU4hhQcWMKU0+QT86so6cjMqZcRJtkklYwXCsrUOexPCmiCU9Jct7sISspWnRqfaIWB6jY/CgltakxYCITZipSDlTi3VeI9caRUvslRwkOMXWXKllx9ZOhpbASoaPQHIrPjGvKrIjznr0xKahK9mKe7WX1DKQTnIANXxkiXq1YvU026EpSCUr5YGP63xV55QEE3tKxETLU0VMqAxlW+/A43rWRHbfaK8IaDi7etbYWUakpBGrptTIJ0dse7OJMF1tXPKCP3peRbZ7YW1agFqKff++KnjVEGr9bnkjTJ29P2qZRFd5sdNllrY7l54NkoRpBIVwBwedJBn4T85M+PGjvMJdcJClLQAkYTkqy2QMZ2wd6tgKqvF0ZvSbSGYcuSUFz6takADGd8ip4i1H7QOqlvRX7TLS8wB3gjlLoTnhwOaYq9FvFtlKLaJSEuJOFNuAoUPUGoLq2mn2tLraHmyOC0hQ+dTQOX2ZtxIcipdhODcKjOFOD6cKeQqSLNd24xZYmRpTRdDxRJb0KUoKB3UNjnG+1anUXFe4OSnG5zs+xuqfdQlLStKX2myBx233yTwzwpqMpdGLX7JG+jnXG5TacSUFZSpauGQD6Z99duOdm1mhIbeejOunSpLWytY/I1v8Ax+tTVuJAvKHl+yxllSE61BCwoBJPHB5VPLrhZNajs32pbiodM+DIGSEe0sI1oHkelc/l6vbfGRr4d3t0/BiTWXFfh14V8DvXDG5XUy1QJ2fa4TLp6qRhXxG9XauB6uzRZW2q3XOXFLStbbbiu+bG2MYO4GNuNXyZwLultvotT8MQY0tDzxfW+yslerI4JVw2AG2dhVljNlBLdcp9vV3LyNIBJ7pwEKGTvtVslZ2xooV+YfOF+BX3VA7K93I+Vcuvj/WtGGZjUhBwUrIHpiud5WUJu9pbuAwptJBxsBvWufSgTDl47NkiA+XY44xn90j06e6tw1pLP22td0Ull9ZhSicd28cJUf4VcD78Vcpo1OtMG4jMqOlSwNnBsr4jjV2xclZO6djZLSCYJD7XEtnZePyNanf9YvLNtrkWycXW3X4spsaSACFeeQRgjnWvVTW5sfaticEx5uiPK4as4Q4fIngfI1z65xudDbUREZavZh3aScqa4Iz1A+6fTY/OstI7hbod2iliU3qxwUDhbZ6g8vyNWWxLGOUzduxcrvmyZdsWrK8cM+Y+6rz4Gtf9M/TUQLhFuUdU23K7xCv8eOdjnnkclfI/Os2Wfbcur7LqC2ChepsnCSeIPQ1FCe0fZ5m9M963huc2MNucNX8Kv0PKrz1iXnWLtdylWC6LC2yFag3IaXtnHDPL0Pn0rpZsc5cr0WO+zcYiJEdzKTuk80qHEEfIiuWOhy5/zCMFPhdT08/65UUlkNOiQBsBpXj8PX3cfjREjgAWoKGpDgx6n/tUHVpXrhriOHUuOruz5o4pPw291ce5leji7E0BZS2uKs5XHVo35p4pPw/KstB6YvsPa5cpB+quUfS4P/Vb4H3pJ/21q9bzn8ZzLojNjibBkRFfZebUj4jb51JcurfcY3spKDFtebfUouh8hRPHOlNdPkm3Y5c+o3BwKsYQuqwM1UAHl946pZ5/lXSTHO0FvKkMRNLSCHnThJbB1AczgVYizDZdaiN9484peMqO4+RzVFlIWCCXMjmSkVmi6mGtbYWhaFAjPMVz85GscmK8kElGfQg0/wAkPGuS24n7Tax7qvlEyudSQftYPmcU1D5SvhpVyxxq6OFRI6vtx2z5lAq6IV2uEvJLAB5kEirqIfoaKclCnkdNK6uilM7NpmEFU+RtwCgFAGr5YOmrXdoSFiLc2jq4d60dvTfA+FNggbhXuLGaZSxBkNtOd5sspK1Zzk5HXelso5Ydu8O6TJcm1PutSUpHdtOJWEkcMeVNhgVHd7t1ti42/umO8ClrcjqUrSPug45k7mrUcuIsUm6lhDDCI63U4eLpbCGwN8A8VE59KexY+hYZbuMiHOkJbikBttp3Wpw4BznoScU1U7vZ25JkqZauLa0oaDiy+gEp8iMHz38qmoGupuNtjMTlmLokJ8C21KQtQ48OnOr9i2zMvFveU59HzG3JGFrKcLKwNskEZ2Bp6FSBc4duktPd0UKaQtsh5pQCgo5OrBOTnypZpBK33Bh27rlm4LYbXsGWHQEJGNsJ4k551LPTTSInPAAsXCPIB4JfGhXxGPyrnlaiT6adZAMq3vBPNcchxP6GkVK12htLign25tpR+69lsj44q4Mlcp8S6SZiktId8RCNQBzjYb19D4uJ4xx6+waPb45WoKS6yokYCVYFdrxM9MtRBsF0EN9bFyaIlILa0yGMlSRkDxDhxNfO+br/AGz+O3PPpHAst6s7TTaIkaWht3vctyigq6ApUMchuN652yrJY6Lui5SJV3sMlbDwGAWA6GdI20lPU5yePCqK8W4xI0eb7Hd5CJDWBGjqUUhYwMZSvOTk78OFMXRKf2rcs05Ed4R7g3o1KcYUELQehG6SfhSc6l6EYHa6zzlBPtCozh+5JTo+B4fOs3mtaLvsR5rQEhlp9s8CpIUPcf2qGAErsbCUSuA+9DUN9OdaPgd/nW52niBSbHfrW53jbRlNj70dWcdfDxq7KzZVFy9vklCkqyN1JUSkg+dXE1yq55BDlsDhAGFKcOBzzTxNCJ8dVxd0lTCEkHCcgAeWasmA1ZR2lsaQIdxZkxxv7K6SsY8s7p91Z6sWa1UDtxDccEe6sLt7/DUrxNk/5uXvrm20D8eDdYyS82zKaP2VHCh7jy91JbCxk7p2JwrvbY54eKmHDy6JV+/xrpOv6zeVeLf5tiWY8tK1Np27l3IWn/Keny9KXmX6Jcaq3XSFeGO9hSAVp+0kjC0eSk9PlWLLGpdXDhaS26lJCgQUkZCh/XKorIXHs9Ls8lV0sC1JIGVxhvtzAH3k+XEcq6TrZlZzPYparu1dklxpKWpoTl6Mo5Cx1B5+vLgazY1KLR3wtHHw50+Lik/hPnWVDb/YG7shMhoJTMaHhJ2DgHBKv0P6VebjPU1kYF6esFwIUlxaVKCXo5GFE5xkDkofPh0rdmxmXHoAWHEJksHVlPDGNQ6HzH8q5tmQQMIG6FDKCeY5j3UEagtTS4iVFLqMLYUeYHD4cD5EUCZlIamRpf2USB3DoPI58OfRWR76z3NjfFyr8gdxNakfdX9S57/sn3Hb31wdjziAhp4p3YdSvfpwPyJoLXBVQjy/tDIasnaCcwpCsOud+nHRQB/PNeriTrmPP1sr00nFYA6e9pZUM8dtq3GegbIOetbcwFOLpfiPApljglWocOYI249aoLSEvZU42tWQgpSkDIz1xzqCCO8qIl1ybIDbOUhsuqAJwNz7zyqolY7S21pZSm4xySdwVbVjr49WdWCUe7syU5bW24OOW15rF+JrzTouCd/q1e41n/FV8nSpzauLSlDzp/jv9PJVdfjFJUYrY8z/ACq+Fn6m6oOPa/sILY3xhZ3qddY3zzpNiVkH2hWP4kg1n/J014coLnc3LZDS+pbawXEoIUMYBO526DeunHe3GOuJFj2zUjUyWHsjYNu5JHzqzpm8qbHaWG7KVHUy+28nVqSQCBp45Oa6eNzWBJ25RI6Glvu9yHdkd6kjJxnFTFStymH0hxp9paTwKVDFBYCjjjnPSoIHYkaR/jRmXP8AO2DTaim52cs7p1GA2g9WiUH5GnlRWT2WisuLXElzoyl8Sh7OfXPGteRiCb2anSmm0fS2tDRy2HmB4fIEcqs6MT932hZm+1OMW+U4Gi0FIcU2cE54HbiKnoU4PttuTFbm2mctlkKKwkpeSSc74HqeIPLhV1VM/QjseSmYhpElySS0HGC1obJGN9uAyaaJBY7W9OlJt9wcaYZYDiO5eCy4d8gemMY45NXfRiF21XGKq3NouX1s4ApQ83jRtk5PPiB61PQG3CbMhSXocsNLUg6SvfCvTP7VqcbNTVF5aToPsqQpX2VNKBz8K3ObE1IJc1oJKRJLaeBcaK0j31efk75Ma2B25jIjNNyYTqdICdTQ2257/vXHrm266zqCcfthZJCtIlLaUTsHWyPnvWPGr5QUjXOBKA9nmx3D0S6M/DjUXYnfjMyk6ZMdp1J/6iAr86S2AXI7JWOSDiH3BOxLCij5cPlV8qzeYHSuw4WgiJNA6Jfbzj3j9q15J4h7dk7SWRZVDSsJI39kdCkn/wBs/tTeae4mjdt5sQ9zdreSrOCttJbUPVKtj7jTx/h5f1pbf2jtdyUEx5aA6f8AlOeBfwPH3ZrOWNSxbm22HcEaZkVp3zWnxD3jekuFjOzexrS0EQpRRkfYdGpPDkePxzWp2z4svO7O3S3oKn4qnG0jHesnWnHU4GR8M1udRmywNbWtGnul6QkYIR1/yg/M9KtSLBuL62FpkttvoSeB3P8AXwrHi15Gh3FdvfDlrmOQ1nctKOpCvIpO351Ly1OmwtfbthZQxd2hGcO3fo3bV6jin51nF1pn40K6xUh5tqSwoZQob+9Khw91JSxk7h2NlxXxMsstYdb3QhStLg8grgfQ1vf6zZ/E9v7WKS8bff4yozw/5xQUg+ahy9Rt6Vm8/sWdf1pwvQhK9YW0oZS6DkY8/wB6mKCXvs2Zp9strvslwQdaFpOApXn0Pnz55rU6SxDZ72uXJMG4sCHeEAJUhWzcgeXn/QyNqlme1laFl0K2OftY8XEHofP86yoH2m7N/SrftcPDdxa3SdgHQOAPn0PurXPWJYoN9smWZMVK4kguunRMaQgnuljbUBxz1HTzq3n9JWoVoLfeIX9UvxBadwk8lDy61hScCnUJUgaXmjkDPPmPQiqiF5lEuK4hOQh9JUOqV8/fkfEGi6IQXxc7WlT2zigW3QOSxsf3rz9TK783YmQfaoakOY1kFtz14H96yuu4rhcitqUPFpwr1Gx/KlAq8dnId4lokP6taWwjY8gSf1rXPd5mJeZRJxeATXWONAprut7TyFdOY537CbpNEKAtzcqV4UAccmtSMs3br0be0tKELWFHOXDke7fariNMzN1W5Ut5GkJClYB4gCsgZbLc3dGk3O5I7913xNtqOUtp5ACrQOmoYmdpI0GM00GUK8QQgDOOJP5VfxF29WuNAY+kYCDGktKTgN7Be/AipqphaZkxHf3S4uoynJZjnQlA6Z500BbXEEu5zEsypjUdpOUqQ8c+WatuQnspf0tFucVk3R9aXThCsDI9RXPyljfivSI12itd+bzrOQEgsA6ieAFct5v46+5+iVrVckpcRcnG3FgjR3QGffjas3nb/qeWfa65FTLCA8kJShWtOk+IHrmunHFjn13qGHZIMF5bkYONKWNJ0q5euK6ueo3uzkKQwGDq7tCipOoAkEnJ34kE9a15CzJtq5clh155tZYSsJSpvA8Qwc4PSsiBdlK7VHth7lUZkpykFSS4Ac4J358aoUC2PW1UnS2h5t4helLmjulY3A8uFQVQm42xxgTLm4Ee0KJJcRhxrGyRqOcg1chqy5dJ5WtUXu3WyUJaQpGT/EpRSeA6CphqWFeZjj62ptu9m0pz3oUVJWegGM0xdXF3REdyMJDDzQfyErUBpB5BRzsTyzUEzFxiPreSh0lTKtLmUkaTjNQWGZDD4Sph9txJ4FCwc+lIqdbaVp0rQFg8lDNNXFB/s9Z5Ssu26OVH7yU6T8RirtMVX+ytvLZLb0xkAHZD5IA4889PlVlSxipMFcllbjk5xzGd3UBR38+Ne2cfjkE+yPokISA0oIORk4FdbzcGqRBvbvZpyCm1p7t9fehxEhPXO6TjbYV4O7PJ0kuLNvNzt6YiHrJPdQwkp0hxCkknmBnb51i1qejsSW2fbE3KyTVtyVKc1mJlSM7BO3IADhSga59Art8hDzGJhdHduSGFNjRkdBgEDOetXaelW5zYsC5q/s9cJKI4RkhDytOrO+nPLh1qyf1N/gjE7UXxlBUt9p5OOD7Y4+owffU8YvlReJ23ztMtziSBkqjr1jHXBxWbzV8oMRO1FlnEBE5DazvoeHdn57VLKuwUWlqSzhxCHmz+JIUKn0A0zsjZZgOYncqP3mVace7h8qs6pkQN2K62wYtd41IG/cy0lSPTO+Pdir6Mqw3dLlHGLnaHR/60I98j10/aHwNTARiT4sz/AIaQhahxSDhQ9UncVFQTbNbrgSqRFQVnbvEDSr4j9aTqxLIzs/sSFJV7BIA5hDux9Mj9q3PkZvLL3CzTbcrMqG8lsbhYAKP9wzwO+9bnUrOWBQbVwSfD+HiP6/lVwXLddbrYlhyA+pLZ3LKvE2r3Hh6is3nVlsbO0f8AiHbphDNzSYD/AA1HdtR9eI9/xrN5rU6aiRGh3SIlLzbUhlW6D9oeoI/Ssy4tmgjlquNhUXrE4qTG4rgSFZH+g8j/AFvWt37T6W7TfIlyUpDGtmSj/FhPjS435gcx6belSwlS3Wzw73GSh9KkrT/hvI2cbPkf0pKWBcadNtr6IF8UnWrwx7hjDcgckL/Crz/orJ+ErQtO5JQrIVnGFcc9D/W9ZXQe9WR9ySLtaF9zc2xg42D6fwnz6VqX8qUJt3a7TObjSYK2w6SHAgbJVzUEncDPEcuNW8prVlXdrC0nUkjwkHOodPXp5VlTKAB1oOEuYOeiuR99A0Fz2W5qQD9TMGR5OpH6j8q5/JPWunHX4I7tTMjZDwwR/GOHxH5VxdTxz3bz7X8QWPQ/zBqCUrSDuagoS3wltRr1T24UDUvUSTXSObOdoY9wlSo4YjrVHb8RKTxUfKtTEBhEktuNlyLI0BQ1eA8M1diNQ3cohjJYdQtKSjQpONuFYVViyFQWwzHkNvx0/YS6ClSR0zg5rSKdqZdgS3pK0tOvOk4UXgAkfCqLs6JMuDfee1xw40sLbjoX4DjqetQSXK5POWp9v2SQ3JWgp0hGpOfUZqSCrZW0RIGlQeVJdVrcCGVe4b1Opqz0iS6Xe0hVOKIqIyfq0rOck/Ks/wCOY15/qzc5IU7FXEbXN7pwlSEg6eG24GKvPEiXq0bddDMZTpRp0pzp8+nxqyMsqzPvk5972FKnUIVgqKtI/Otep9o5YvV8U6G0sKcUc7A7nHHjVyKmR2jvCElZgOlAOCQkHB4Y4VMg7/tZLRgPQHE54gt4/WmQSo7ZsAjvGCn3EfvTE1YT2xgKzq8J9T+oqYqhdrnEuc2G81JQEsoWNJ0E6lbAgK2PpViIrY3bEOyVzobUjvCkI0hJ0gDfgdiT0oHtEaKlctdwD7SFL+oSwpxOkeoPPbalVNEcbFpfdkXOc2+krKI4fPiSPsjxAipZ7HFpTNmylMPzWm1dyl1KlNNrSc/dyMHIpfQtW9puXdXrdJZQ7HaUQl9ltTae8G5A3IPOpfpYOKsgC9TE+ayQCBpXkVnWnDkK9sgez3rWByeZBz6mgpSZPahEVxrMB7UgpKgkpO+1WX3pWZ9mvTCVJMVC0HjpXk16ufnY8US4r7pCjBlNq54SFD5V1n/08z7TxekRp8L2VlCHwnS2BhaVJ4DzFfP6u212n0sB9k7pebx/mFZVIlSTjQoH0NB3gqGFAkfxVTELtvhSMpehx3P87STn5VdqZFV3s3aHgQqElIUDktqUn8jTyqeMUHexNtJHcPy2ccAFhQ+YrXmnhA5/sC9nLNyQsHfS61jPwJp5nipJ7J9oLasrhPlKhziyNOf9JwKbKmVdReO1NuA9qiqkJGMh5kg55+JG1PGNbVqL29hL8M2HJir54T3if0PyqXi/izoeh3q23DHsk9hwn7uvCvgd6n0asvMtPEF5lCiOBUnf3Gornu1J/wANxWOivF/OoH1lJ8aSB1T4h+9B2lQUCUqBB44P50Am4dmLVcUq1xgy4r/mMHQfhwPvFanVjN5gBL7Hy2M+yKRKQOCD4FeXHb51ud/1PFkLhb5LDhblsLZX+BxvSPdW9Zyo4E+62VZNsnLZRnKmV+JB/wBJ91LJVlsa+0f+JMdSUs3mMqO5wL7A1IPqOI+dZvP8XyaWRBtHaRhuUhSHindqXHXpW2eWFDcHyNZ3F+1Mz7jZVabolUyKOE5lHjSP/VQOP+ZPwqf+AulcS7QtlMyY7qeAIUlQ/r3ijIapiRZ8AqXJt4GErVlTkcdFc1o8+KfOl9miseUl4JBUMkZSQrIIPDB5+vOsroP2gsDktablbcIuLJC8cncfkrz58DW+b+VKHwO1LbkxuIqDIQytJ78BBPszoO/DcJz8Kt5/SVp21AEsqIUFDII4EHmPWsKqvr7qQGVqAUshTSzyWNx8cfI9almkoypYlRAoeFSgFD+FQ/nXmsyu+6hXIHeNP8NSShQ+f5g1F1TfuRS6QOFaxLVW4Sk6glagkdTXp5cbVIOtEgFxP+6tMuwQeYOOfGqOgSKgRwdiAfUUREY7Ktiy2R/lFNoYwYpH/Do9wxTaOPouJnHd4Hko01HH0RGzsp1Por+VNUvopI+xKfT76vkGNtd/+Nc94z+tTQjEmIGlE/A6adqaKkyJdJLXdCa1pPElJ/QU1MUolru9v0iO9HKQrUU61AK251dn6YkKL79IJlLjQ3VhGhADhASCd6bIqtMYvMi2rhm3AEud53jbwJJzncU2JhrjIuklmNm1yG3GvtOA5znjw4Zp6UwuSxbZaZjEoS386VGP4UbYAFBAzcbeY0tUxlgSCnDDRYOEYG2Tjck1cRMhHZ1z2FIVGKCkqkqdXhedOw/3dOlT2Y4Nqsr8N5+KrvXFP6Wkd5p0pyBkjiRjJq7TEE+zMsXmNBgvOpS8R9apzIGTyxjhikqLa7DIblSm0XWQERWkuKK0ZByCcYz0FPJVaJbrlMQyWJcZ5bqSvS41uj1OMZIIpsEsYXiMl2RGZjrEdZaWtp3GlXPiaXFXP7Q3yGtLciA93hHhTpCiQOJ2G9S8xdTI7auIH94hqR1KmyP1rPivkkHbKG6d2xjoCR+lWcVPKO/7Q2x3AK8E8tQ2qeNNTRb7a0DKlkZ4HwnPzpZVlXk362Hbv8bb7D96mVrXYvNtdGC+D5aM4plNipPZs9yZSkuBp1O7bqUEFJPUY3FJKlodEbSh0sl55K0n7SHVJCvMb8KuM6vaZyD9RdZiSnqQtPzBrNa1OxKvqFD+9xnhx+saA+YIrNpq81c7mn/Ft7Dnm28QfgRU1SV2haaWEyYcto/woCxn3GtT2amRfrU6cCa2hX4XQUH5gVRfQ8h1ALTqFA80KB/KgZxtt7Z5tDnULSFfnQDHuzVkkEKXbI4UOCkJ0kemKeVMO3Y0RsCFcJ0cD7nehaPgoGmriyhue39p9iQOpQW1fIkfKoJQ+UbracT5gah8RQNpZeVqQQVfiSrBFFORIbGpKkup/CvZXxH7UR0JKEkBwKaUeSht8eFB242l5oocQhxs/dUAoH41QAndjrRMCi22qKs82T4f9p2+GK1O6l5jK3LsJOZKjH7uSkfg8K/gf3rc7jN5AmW7jY5XtEF16HIABU2RjPkUnYinqs+42Vh7dRrgBGu7aI8j7JcH+Gv1/D+VZvOLoyqwmO+qVaH/AGdavEpvi24fMfqN6g7g35Lkr2Oa2Yk77qFnZz/KefpxolTO24tLU5D8KclSmeAyeJT0PUcD5HeqJ4kzvld04cOjYZ2z/OoBt5sjz730nanO4uSAM4OA8ByV58t/fWpQItPaJ6RN9hfguM4yVFCSe4UOO3EJ6jlVvIOzmFT4SkpOiS1hScH3jB8+NYzFXbPP9pZTnitJVjhhQ2UP1rj8vP66cX8dzElKFgc8rHqONcnQIeC+84ZzWoymWQpRJGRXpjlQi+uNNQFAhAU4QkE7YqxHVsgsMQEYZQFLGpWhRUDnzNUWwygDbUMdDQX2GWXU4GoKH8Vce+upWpJUpt6Sf8RQ9wrP+SnjHCoCknZ0YPUVf8h4olxnU5IW2fcRV8zxRqalYyltB9F0/wAkPFCtUlG6mCPRQq+SYrLuSWyUqbd2xwAO/uq+UXwtMLg0o4+s96DSdxPCl7fHDiG1PALXnSlQIJxxq+UPGxKH2tOe9SPMnFNlTKdt1lZBQ6hXXChVRNxG2+9QPg/yoOiSRjPpUUiAoYUAfUZq6IHYMR0HXEjqzzU2KaKyrDa3RkwGM9UjH5VfJMQL7K2hWP7u4kjmh1QxTyphf2bbTnuLjcGtQwfrtX5081w7dkuEZba415WVNp0I71hJwnpnpTylMRotl8YjuRmlwnGnFlxX2myVE5O4q7DEne36PcTNVaGXVFruSlmQBtqzkZpsFGSqeu1RYH0XPQGXA4pZAc14JOCAepqwZe4TUTrm/K7pbDjislOjITyr0yf6yOd+0an2BbNKtJklR0nGClPrV55n6CfZ1mzSHVpuC2dCUnT3jmnxZGAN/WufzZPprlxbY0JwTTIaj6k/4aS9pxx+yMjVwHOuWtDEu1WFqZDDYSuMUqVIcbf1FPAAcepz7qm2jqR2btqZ0dDElAivLwHA6kqRsTjoc7YNJ1f0xG7YGoke5ymZjza4TmlvvVAhYwDj542q6Yrwu0D6ApKx3mDqx08qXmJos3fEa8LRhHEqHFPqKx4Lq8L3GbKU7kHgdXEVPCmulXiMUZQQrO/HFScVdDJl1aeT9a6202eISAomt+KaCyZEJYLVtZWlXEvqOlRPXbhWpP6mrVpuTkZRVIvk1KE/cDmocccVAgil536WVp2e0jOcC4pURse8aT//ABUKx41udRfbvrKsEqaVt90qH5j9anjV2J0XaKrirSf8wP5GplNiwiXHc3S6kgeeKmKdbTbwBUhKuern8aBu7U3/AIbrg/hWdQ+e9EOFOYwQlXptmgiOhG47xk9RsP2qjoPO4yCh5P8ACcH9qBCU0TpUShR+6sYzQNKjMS2tElpt1ONgtIP/AGpqVmJ/YCBI+shuuRXT93OtHw4j41vzZ8VKAO1HZNehUQ3S2j7jKsqb8053HpjFX/WpZYMonWXtfHUwg6ZCRksOjQ6g+n6ip9CJm7SrE+Id3KnYucNTcZKR0X1Hn8aINSYzUtpK21jJGpDiDnPTcfnQcQrgS97HK8MkfZJ4OD96UV7vZjKWmbCX3E9vdKx9/wAj/XkasoBs9pi1MDEqOYzyCUkk4Sk9COQPy48KtgMNuCPcUPNZLMk94n+F0Dce8Z94rn1NmNc3GicSl5gLRvkak+deV20PYYQ42Rn7JKd+nL5YpbgHEbV7HACnlUu9MsJLmhvGVIQFAE7nOeHKqgq8XQ4lSSA0kEqGOPlRVaG/JckDvCFNlsqWQMAKJ2A91Wo6evUGMvxzGUqHLXWbNXTo7VRHFBInME8go4rH+KL5Lv0i6tAKSkjGc8qn+NfJSkdo4jCtLkxhJ6Zzik+L+nki/tHCeB03Fo54DVprX+OJ5KLvaC3uEj29sAfeJ4+lS8LFdF8tmreWjHoa5Xjq/jrOuYKx5LUlpLkdYcQrgoVmyxrdUblBemyWHGJBC2kq06VadBPPP6Vv43Pup4MK5N6hLlIfKvsqVuEegxvXWSOW1SV2WJYbQlbaXE7LdSSC4NWdxitbEFX4EiRIiunuEBklWhKlALyMYNT0OEW2U1B9mQ8lJzs73q9QGc4z8qgmEKch1LqZm/iBZJOjHLB45H60HMhU+FGdluzGu6QglaSjOnfbBAyaYKJ7R6UoOpACgMFUd3f02rXial/tKy3jvTjJwPqXE58txTxEn9qIKSkLDoycY7tf7VPFddHtZakga1vJHUsqp41dTN9qLKo7zkoPDxoUn8xTxpq+xdYD7YcamMKTyOsVnFWUSGVq8LzSvRYNFiTSNjtgdKDDSGA8w8oE5UScjavo81woPHUtbqG17gHBBGa7WTEbm0Wu3m3anIMdSlLJOpsE9K+b81vljtzPS0bJaTxtsQ/+0K5bWsMez1nIz9GRsYxsjFXypkQq7K2NzOba0M9CofrTyqeJj2RsqwAqO4kDgA8rj8avlTHA7GWtCtTKpLZ4f4gOPiKedPFE52JYWpJRcZCCnhlCT+1PI8Vd7sTKVkIuqFDjhxo/oavmnirr7HXlAJRJiuDhgKKfzFXzh41VPZa8trBVES6jJyEuJPGr5RMqCVZrk0zpFtkjGDhLefyzV2JlDXIz7PidYeaOdlKbKcee4z6VdEZWl5ZGrfGCkqPhGc9N6ocNpTGGGykAjdI3z1ztUHaHn0LCg45pScKIWQOY5Hgf0qDtu5S0kfXqUMcFAH9OPD5UyGr7F1lp3S5gjiUqUkj4Gp4xdXB2iuLKkky1AHglbgPyUk08Ivkst9tJLZT3rIXkjJ8PT3VPCHkvtdsmFbvQ30jhhOD18/KpeKvknHaezvbuB5o9SyoH4ip401dj3CBNQsRbk06EnCkueLHrnBqZYamDDzY1NZ0/+ksKT/tPD3Gope3rZJTIZ5Z1J2PwP6E0w1aZktPf4bgJ/DwI91EVLhaYFxIXJioW6n7Lo2Wk+ShuKsuIjXb3fZyy44ZjPLviO8H+rgr3/GiArAldnnlBhK3oBOVRzspHmj9uBrSC7rUe928OMug80ODZSCOR5g0Edru7vtP0bciEzE/YXyeH70DdoLAi7Md40AiWgeBfJY/Cf0PKrLgCW+Pc7dbw3cEhph1YDRJ8TCx9lSugJ28qXBr7DMEmDpJIW2cFJ+7vuPccj4V5fknt14uxRuLj8KatDTS1IX4xpPDPL5VnY2gWoIbKycaQTXrcGbtclsTXpUoaVqJ0nUSd/LhWsQcamMSSoNLzp4jGKig0tTt4uLkFt1TURjHelB3Wo8s9KqKd4gwLbbfqIzQcUcalDJxzp9izarTEfs7HtMZtSlJzkjffzqWilFtj0iVIgCU4m3Mr+ylWCc8s9KW4Or5Dg26393HjIQtX3yMnA86T2LDVtjOWeI27GbUtaMqJTvWeusak0Os8Fv2+ayW0ONNEAFSQa5/JbkdOIIuxI789EVLCC2lGtaUpAzyGTU5nWadWaJtRURWNOA20gZ0I2Arc4ZvSqq/wWVFPDScYJArfiwYdp4IOOOf4hTxTS/tVB6//AHfypOamn/tVC5AH0V/Kr4muv7WQQMY3/wA38qz4qc9rYAGDwP8AF/KnjRVuPaCDcLbIhhzu+9QU6grOPlWpzgEiXGS4w4iQg90tC9K1qWDpHAZGw9K0ixdLo1dnIynJDKAyvUUpWfF8tvWpgsTb4idKhvKdjp9mc7wJDh8XxG1MVHcLkzdZCHXnWUoS0tsITIwMn73rSTBMq667GLcHGy6Gw335eSVeZx6VM96Llpk2yJB9nd3AUdIUpKzjA4keeanUrUWHDZXh9gbnk3wrNlXVN2LaiDodWD5JUPypJTQ5y3REklEhacnYJKuFdJ11GbiL2FtDgWma6FcckZ/StT5e5+pkG4V5kRowQZDK0JPEsKz8q5dbbrcqx/aMoPiVHPXYj8zU8auxye1iE4Glg/8AugfrTxPKOD20bRxjsq9JAp4p5GR24YKw2YalE80PJVj5VfGr5Rfa7Wx15BiSQUnBxpP61LzTyiyjtPAOMolI5HUyf0qLqyjtDa1jPtgT/nSpP5ioasN3a3uHCJ0dX/uCiatIdbWMoWlfmkg0UskHz51Qi551BGtqO8MOsNLHPUgHNNorLtdsXkqhMZ/hTp/Kr5UyKD/ZSyvEf3d1B5FDyhir51PGKbnYmAc91KkoJ/FpVzz0GavnU8Vcdi3WG1Bie24T/wBRBT+RNX/IeCpK7G3UuLcHs7hJ2CXcbcuIrXnEvNUT2YvbSspiFYA4IWlXyzTzieNVnLNdW/E9AlZG5IQT+VanUv0mUm1Oo8L6FoUPvLSQSPeOIqWqtWq9JslxdcWgORnxh1II5cx/XSlmkWe0sqLMchXG0ydLiF6HkNqLasZyCRt5ipIWtHdrnDg215bF0IeKD3aA4HBn0OdqzOTVazyWb5CQpLzPtSRh1st6VJPUaSNqWZTVW23q6OXOTbkshDsfOUOuawoA42yAR8aeJok52oYhyG2LpGdiuObIUgd4g/DcfCnjTRND0O5tHunWn0jiEnJHqOIqQBn7bNtclcy2OBwH/EYc++PXr51UPIZjdooHeM6mpLR3SdnGlef70Fmx3lcvVBm+CewPFnbvU/iH60UQmR0S4bjDoylaSkioMzY7k5bL4uJKUcK2Kjz6K+GM+lY752LzcreKSlRBIB2ry46sD2jlpjWzQScvKCMDjjnXujiySwlIUBy4bVtGnsTSW4OxBUTvv/XWs0cIYftk6Q62yp5h9WolJ8STTVDr2XLjIjobZfS0k/WEtnYVYlF/aJDjSWocZTYCcBx7whI9OdQVYTMu0PPEoVLYdIUVpI1A89qfYpXfvLjcIxDEhLCR48o3452FJ6BhSnpKcMMljw4C3VAYHkms2RZbA+0IXAjrTIiOuPLWVKOpOD86uSrtSOw35M5qYZLMUJwChLmSRngeVXcZXrlMZbhLw6jfkk52pBnbQ1bnCpyelS3HF4SDwHr8at0WVQLTGuUdvvmXGypSnNR2AxsNqm1HbjVmS3NU2IxXv3AURjOnl76exC27aXezyVqQw3MTgEJT4lEH9RV9hQJFtkSWW5MeI02lKlOrWACpR4AeVKHLtuNxLHcxAwp/UXlAaQ2ANh5mgtsjs+q6ySsxe5S2nuQDhBO+c+fCp7ESRY/Y7e3KVHElSx3xaPAb7Kxt0FParIjWQvzCUQe7CUhjx8VYOefXFTaB1ji2t5mUqctlTyfsNqc0jhy367Vq6LDtvt4hW0oail1xaRIAdxy9dvWptEyrTazAmuiK37Q3num0unoPPxb59abRKns5aXkQCW/G8nLuh0kA6c+7frU8qsiv/ZuARdFpS6TGJDTQWMq8OQeG+T06U8qYjm9n4EV62o+vSiRlTy9WdACQTy23POrOjGeucARLtKjsLWtpK8IVnfHnXfnn/WVi/aMxCbUqSFLCgeBPEZqzmAj2cs8W5TnGpJc0BrWCFYwcisfN/r9LzNdW2Aw/KmtPRtRazpSXNIRvz5q9BXO1oWlW61sNW9xphLmpQVISHjqCdOSMZ23rOrjqdbrIENPx3mEsKKO8T3hK0pzuU75zjjU2mO1Qezzc+SF+zJhCOlSHEuZwrJzjfJNNp6Zhh9xCgEOK3yCTucDrXTGV0zHUpR3it04GsE5x59aniupXLp3iRqWnXy2wPQ1PE1D9IIXkKSg5OwxnFMTVRakqJKCU9NPhq4ausuTGWwpm5zEgpyB35wPdTIe3bXaK+MggXNZ0kg96lKsY92f+9LzF2rjPbG9NpAc9lc3z42tO3LgeNZ/xxfOrzHbeUrCX7cyc7/VukfmKeC+S4122iqVpdhSEEHB0qSrHzFTwPJca7X2dzZT7rR5lbRwPeMip41fKL7N8tbxAbuEdRPAFek/OplXVwSml7IebV5hYNB2lW2wNA5JKSBQPnUPFhW3OggdgQZH+NCjOf52kmrtTIov9mLI9jVAQMfgUpP5Gr5VMUj2Js43ZVKZ6BL2R8CDTzqYrudi2ftR7i6wsbhQbT8cjFanSYhHZe8RZS5Ma9pU+tOlTi0EKI6E71fOIpS+zHaF6UmQ6+xJWg5Cy7v8AMVfKImnW2/yEFS4yO8G4dY0JX8Qc1Jg5jTe11tAS5FemND7r6NR/3J3+Oatygsh72xtmcuFIt0rcaynUk78Fgb49RXOxVK8wpLj6LrBkJW80QU6MEJxyz+YNWKP2q7t3S39+vDLqNnkKP2D19DyqDG9onzMuI9kZISg5DpGCo+Q5CrPoxubJc0ybSwpbqEuJToWFqGcj+hXm6mV1nuMzcLazdFoL6l4RnAScV33HNVPZ2IR/iPf7q15UxM3ZmW0JSl53Cdskg01MdfRLWNnnPlQwvoxvj3znyqaYf6KaOxcc+VNXD/RTOxLjnxH7U1MOLUyOK3D5ZpaOvoqPyKyPM00x0LVFA4L/AN1NC+i4ucaFeuo00cKs8FYAWyVY4alH96aEmyWzP/Bt+/Jpo7TZbaBj2Jk+emptMSJstt2PsLA/0U8qmJU2q3J39iYx/kFTypjsWu342hR9+fdinlVP9FW88YUcjzbFPKmEbRbjxgxj/wC2KbTHH0PbST/cI23/AKYq7QvoS2E7wI/uRU8qY4V2ftCuNuj48k08qYb+ztnP/wDb2fdn96eVMP8A2Zs++IKQeOylD9avlVwx7L2g/wDl1g88Oq/enlVxyrshaFcGnknkQ8qnkeJ/7JWk7aZGCMY79W9PKnixku2xo92kMJbcKEOFI8ZzivdxN5lcr9k5bo/shWhKyQdxrPCr4+0X+zFigXF6V36HCGwkpAcI456Vy/8Ap/1kxvia0I7JWbb+6qVy8Tqj+teTzrp4xKjsvZUEEQG/epR/Wp51fGJB2asv/wDjWNhzB/enlTxiQdnrON/o2KP9FXyqYsJslpO4tsXyPdjanlVyOvoW2YwYEb/6Qp5UyEbNb9Jzb4uf/lCp5UyELRbwQfYY2P8A5SaeVMjr6Jt2xMCL/wDSFPKnjCNnthH/APT4uf8A5Q2p5U8Y5NktRJJt0Xz+rFPOnjEZ7P2fO9sjccnwfOr508YYWO1hOEwm9+hI/WnlTxhl9nrS4MKhpx5LV+9Tz6XxiE9lbL92FpGMDS6r96edTxjj+yto16xHcB/+aqnnTxhz2UtS/tIexx/xTxq+VMSN9mLajJbXNSfKSoY+FTypi03ZGmyCibcB/wD7Sj+dXTFxqCUZHtclQ/jKVfpQThhwf87I80jNRHXduZ4oPnuKDhSV75HDoaqOVZTsUKI9Koj1o2OSPUGjJd42cjWnfhvViHCsjGQR5GqHwd8DbrQdZxz9TQV3ojDyiotgKIwVJ2PxFRVZmyLWVdwG3EjcpXsfj+9S1qTUgsiHXB3sVTZAxvg1i9fxqRwrs2yVEhPyrPlWsAzcWRuoLz/lro545+lI446x/pqhfSkbqvH+U1dMN9KReGpz/bTTDm6xRudf+2mmHF2jcg4f9FTTC+lWMbIdP+moHF1Z/wCk9/toYf6Wb5MOn3CmmF9KI4ezPH4U0whdRviM757iiYb6SONorpz5ii+J03JQ/wDKOe9Qpp4nFydBymGR6rqaeLoXOR/8GN/46Hi6+kpP/wAGn/fQ8T/SUnY+yJ/31NXxdpuMrP8AwaT/AK6J4uvpKRj/AIP/APc4/Krq4f297VvDP++pqeLoTnCcGIr/AHimr4pBMc5xF/7hTVx2mQ4c/wB1dPvFNTEwceP/AJR0/CmmO0qeP/lXfTamrjr6/H/COH3imrhimTyiLHqoVNAV+wS5Eh5wtgBxROPWvTz/APRkkYvGqR7GzzkNulIPCuk/+qfsZ/x//o5ZLDLt3ea20rK0gFQOCcda4/N83m1zzgr7DJ5NA/6q4a24MGZyZB/10C9lmgf4CPeug5UxO3ww3/uNNCDdxByGmfnTaG0XEZ+qa+BpoYpuP/SZwfI1NUw+kAf8Jn500Imfvhhn500Nqn4/wG/9xpofXNz/AMKj/ef2oF3kzG8MH/X/ACpqn1yiN4Z9y/5VdR2kyj/5Nz/cKg7DchX/AJR34ig6MaQf/LufKiIyH29lxXT6YpquUvvJz/dHPeRV1HXtb4P/AAav/qCmmEJj4OPY1f7xTyMOJ0gDaET56/5U1MN7ZLI/4L/9z+VNML2uTkaoCsfwr/lV0xIJClneK+n3A/rV1Mdg6t+6eH+g01PEu7JByw4fVBpqeLgxkqyTGUT5Nmr5HijMUD7LLif8oUKeS+JCOrOAmR7s08onjSDD3LvsciUfyp5RfGrtsS+1KSVIWUnY5TipbsakwcWgLTg1zbQGOjO5oa88MIq+7W9THP0eT935VfJMOm1qVuEfKmmOxaSeKfj1oY6Fn33RTVxImz750ipqY7FoA5caamOvocYHCi46FqAINUd/RIGNhUHQtSegqDr6KTVD/RiSMbe8VA/0YkbbZHlQL6NHHpQdfR4yCcfCro6+jk0HQt6Mj57VB0IDY5UEqYKNvCKDtMJsDGBQSpjNpGyR8KCdLScDagmSgDgBQdaAOQoHwMcBigRSOgoFoGeFA+gZoHCQKDragVA2BUCIHSgQAzwoFoHSgbQnpRT6EkcKIXdp5igYNJxwoHDSelA4aTnh8aK6DaccKBwkDpQPgdKIcAUUxQk8qBu7QeQqDjuE80igQjt7ZAoG9mRySKDpLCM/ZFESpjt/gFUdhlI5Cg7CAOQoEcZopjvUDaQeQoFgUD4qhaR0qBYOaK5KRVGXDAPIYoOgyOdWI6DI9aqOw2kcBRSDaccOBoH7pJ9TUHQbGKBBA32qhaB0ojrSOlQIpAztRSxRC00C0DPCgfQKBacGqHxQPpGagQQBQdY5UCGxoOs0HSTRUoqB87UCoh+NB0KqnzRDE5oFUCoFQPQKgVAqKcetELnQIUD86KflQPmgWd6BAigWaBZ86gfNAs1Qgd6BUD0EiDQd55UHJVUDZzVCoHFQKqp6BbVELlg0CxQZytRSxtVQ42FA44UD8thQPtmoHzQKqGOBUHWdqBudAudB0aBCgVELjQPiinohAcqocDHGpgWKBxjNA4O1FSA7UHQ3xUQ4qh80CzQPQLNQKqFUC/OgQONqB80CopUDiiHzQLNAs0UgaBZoFmgWqgfNAs44c6gVUPmg6FAhQPmgfNA4OaBA0D5zRT8qIeoHqhZoFUC5UDY9aDOVqKWaocHhVD5880Q6SagegW1FOKJh+dAh0oFQLn51A4O9At+NA+aBcKB+NUOOFEPRSohDhUU/OgVB2OVEdg0U/OgbI50CBoHzUQ+rbaimKqBZyKoQO29EPnzqBZoHBqhZqB80CzQLVQLNFLNAtVAs43oH40CoHoH50Dg55UD5oOs0CoH5UD5oHoHopUQ9As0DmiG8qB+PrUUs1cGbB4VVInA3oFq4VYHzzpQ4FA/KlCzU0PneqHznlQws450KRNEIcKB84qBwcioaeqFkCgfzpofPSiETQLNUdUUqgWoUD5waBwag6z1oFqoG1GqH1VAtWKBZoHzyqhZ3oH2xUC1UD5NAgc7iiHoGz0op87UCBzQLNA+dqgVB0nhQPVUh60HVRCFUOKDqgQNB1njVXCzQPyqIWdqB87VAs4oHzVUhnFRCoHJoEFdKD//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îṡlíḑè">
            <a:extLst>
              <a:ext uri="{FF2B5EF4-FFF2-40B4-BE49-F238E27FC236}">
                <a16:creationId xmlns:a16="http://schemas.microsoft.com/office/drawing/2014/main" xmlns="" id="{0A666EE3-748F-436D-9546-2D33E8F21267}"/>
              </a:ext>
            </a:extLst>
          </p:cNvPr>
          <p:cNvSpPr txBox="1"/>
          <p:nvPr/>
        </p:nvSpPr>
        <p:spPr bwMode="auto">
          <a:xfrm>
            <a:off x="1354016" y="1776969"/>
            <a:ext cx="3310886" cy="490951"/>
          </a:xfrm>
          <a:prstGeom prst="rect">
            <a:avLst/>
          </a:prstGeom>
          <a:noFill/>
          <a:ln>
            <a:noFill/>
          </a:ln>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dirty="0" smtClean="0"/>
              <a:t>03.</a:t>
            </a:r>
            <a:r>
              <a:rPr lang="zh-CN" altLang="en-US" sz="2000" b="1" dirty="0"/>
              <a:t>生产率</a:t>
            </a:r>
            <a:r>
              <a:rPr lang="zh-CN" altLang="en-US" sz="2000" b="1" dirty="0" smtClean="0"/>
              <a:t>的代价</a:t>
            </a:r>
            <a:endParaRPr lang="en-US" altLang="zh-CN" sz="2000" b="1" dirty="0"/>
          </a:p>
        </p:txBody>
      </p:sp>
      <p:sp>
        <p:nvSpPr>
          <p:cNvPr id="6" name="AutoShape 2" descr="data:image/jpeg;base64,/9j/4AAQSkZJRgABAQAAAQABAAD/2wBDAAgGBgcGBQgHBwcJCQgKDBQNDAsLDBkSEw8UHRofHh0aHBwgJC4nICIsIxwcKDcpLDAxNDQ0Hyc5PTgyPC4zNDL/2wBDAQkJCQwLDBgNDRgyIRwhMjIyMjIyMjIyMjIyMjIyMjIyMjIyMjIyMjIyMjIyMjIyMjIyMjIyMjIyMjIyMjIyMjL/wAARCAEpAcI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COJx0FXo3FUIkNXEHSuK512LSv71MJAKqoDUwBpXCxN5vvS+aagCnNOCmi4EolzThIKjCU4LRcY/zKQyCm7aTaaVxWAyimmUU4pTChpjAzCgSg0wxnNOWI0ASBge1LuHpSiM07ZQAz8KUAHtTglPCUARhfal2e1TBKfspAVhHTvLqwEFLtHpQBV2Yo2GrOwHtSbB6VLQFbaaApqzsGKAgHapswIAh9KUofSrGBRgVSQFYRk9aQxVaCj0pSvtVWAqeVzR5VWSopMDNMCsYjSGGrWKCopWAq+SKPJ9qsEAUcUWAqmEelMMAyOKuYFLtHpS5QKfkDHSl8gelW9opNtOwFXyB6U0wD0q4QBTSBRYCr5I9KQQgdqtYFHHtRYCsYfagxCrBIppIzQBXMQppiHpVg4ppxQBVMQpDF7VZxTcCiwFfyx3oEQNTnFMyKLAQNEPSonhHPFXCRUTEUWAz5IB0xVOWAc8VqORVOXFAGb5Az0oq1xmirA10hB6VZSIAU9I8VMqDilyiuNSIelSeWKkCACnEYo5RXIhGKdsGKfjjNIadgECgCjApCaTNKwxwAxQAKQGjNFgHhRSFBSAml/lRYLh5a07YopuaC1FgHnAFJke9RE80hJoAlyPSnAiq+4ijeaQFreBShxVMufWgOaALm8UeYBVUOaC9Ay15tIZcVVLmmlz60AW/OpPOFU95pN5oEXfOoEo9apbz60BzQM0BKKDLVIS00ze9AF0yimmWqZmpPOoAu+bQZeOtUxNQZfegC0ZCaYXOetV/NpN/vQBa8w04SVT8z0o8ygC55nHWkMnvVTfR5lAFkyZFMMlQ7qCc0wJDL700y+9QEmmEmgCw03vUZnPrVdieaYc560CLfn+9BmqmcjpRk0DLRlPrTDMR3qAsaYSaALPnU3zaq5NG40gLBl96a0vFVy5phc0WAld6qyNTnc1XdzVJAMJ5oqMtzRTsI7JBUqjpSAU9RxVCHgcUuKTOBRuxSEKQAKiPtTi2eKQA0xkZBNKFOKlwMdKOKQiLacU4LUmMikOBSsMAvFBGBSbhSFqQDSaaT60FqaTSGOoIpuaQsPWkApFGKTfRvFADSKAMUpNNLCkMXJoyaYXFG+gB+aRulNDjvxQXHrQA0k0BqCwppIoAcTzSZpN4o3igAJNMJOacWWkJHWgBm40FjQWGcUzdRcB4Jo3GmbqXcKAHbz3oLmoyaYWFAEu8+tKGPrUYIxRuGKAJd5o3motwpMimBKJDSh81ECKcMd6AHkmgmkJAprMKQASKTIppemFqYEuBRgVCHNLvoAkIFNKimmSmmTjrQA8qKaVFM8ygyCgAKjtTCooMoHemNKKAEKA1A8dSeYKY7imrgQGPmipN9FPULHZ7eacFwPenY5pQOelWQMAzRsqUIc0u05oAhCUuMVNsOaUpkUAVyDSEEGpymKY4xRYBoOBTHOelOxxTCOOKQEZJppJ608g0w8VLGNJpM00tzTC4qWA5nx0NRmUimM+c1Ez46mk2Mm83nrTg+e9VN/vQJQO9K4Foye9NMo9armUUx3pDLBmFNMo9apmTmk8ygC6Zfemediq4fNKSMUATGf3pDPjvVcnjgVEzY70AXhOD3oMo65qgJQO9OEox1oAueb70hmqkZRmjfQBaM49aaZxiqpbFNL00BbM5o84461VVs08ketFwJjPjvTDOM9ahYk1Fk5p6AW/PIHWkNwfWoATjmg4NAFgXB9aUzmqwp2eKLjsTic9+tSC49TVTmjdii4WLonJ4o8zPeqgfFO8wUAT7zRvzVcy+9Hm0AT8d6M1CJRSNLQBMT6GmE1CZhnmm+bg0ATE0xmNRmX3pploAeXNRl6YZOaaXHWmIeX4pC2RURek31Qx+aKZvopiseklAe1OEfNSAfNSgHitLGY3y+OKAmBg1MqcZoKccUWEQ7ATS7AB0p5BFABbrRYZCUyOKjePuat7MDNRsoYEClYLlXYAeahkwM1YlBUVA470hkOeaYxGKHOCRVeRyFJqWMJCAKrSOB3przZHJqnPKRyDWb1GWDKPWonlGOtUWuCGxmmGfPekMu+YM9aXf71n+aeueKd52BSAumTFIZQeKoNNTDOR64oA0iVNQuwHQ1TNz781GZye9FgL4lC9alEwxWWJST1p4lPrRYDQMoxwaY0gxiqRlNN805pWGWmcdqQOB1quJM9TzSlwO9MCYuuOtKJBiqhl5pBKM96BFwuKjL85qsZfejzPemMtiUCgy+lVQ+aceeKQE3m+tBlFVScUm8+9MZcEg9acJBiqIcikMxFAGj5o6DrTTKM+9Z32g5pRNk0WA0hLxSGTFVEl4p5cGiwyUy470eaTVZmNN3kd6YiyZDQHNVw+acHx3oAshyTTtxIqr5oWl+0D1o1AkcnPWkBP1qIyhu9Jv460APZzUZc013yaZuJFMQ/fSh896rl6Z5vNVYCyX96Zu96ZnNGfWgB2feio8j1ooEeyiI9ODThCM5P5VIJUzzwDUqOpbpWxkRGIjHvSiE1bUoeoFP3IBg0AZ7wEH1pFQLVx2QnioiA2D0pgV2i3A4qHYQSMVoYCLxzVSV+TSApTgHGOtVG468VZmkBbA655qlO5X/AApMCjcSlWJPTPWqE1yNhweakuy5yMde47ViTyshINYyKRO90NwGcn1qB5wzYzxVF3Zj1570hJJ61Fiyy5BGRTAV9agJY/SmkscUWGWSQenFIWI71GM45pCGPQ0ASGQHvTN4PGaiaJyaBG47UxEhxmmkY70mG9Oadgk5oGNBwalVhjrTcH0ppJU0twJc85pGNRCWlLhvagBSxzSlqaBSE80wHE5pCT2pgJFPwcZoAjJz0pQTTTnPSpF6UAPU54zUoIxUAIFBcdqQyUkUoUGoNxzmnq5xzSAkKccdKgdalMnp0qMsDQmMgYYpAfelemA1Q7E4fHSgS1CDSFhimiWTGf3phmFVnJPQ0wZzV8qIuXPN54NL53bNVVPTNPJyKVh3JGmPrTDMc1Hk5xTTknpTJuTCU07zyO9RqgK0NH3oshj/AD889aVZuKr4x3pCSKLBctbwaAATVcMamVzjmnYQ88U0vgUEgioXyDQO47zB6UVF+FFMLns8ccpk54GfWtGKJyMAjNRRSoVB2jn0rStFViDitDJkQt5ByakEDMM4rSWItjAqRbfjApiMKSBw3A4qVLZyua2DaAkHHPrUiWwAwFpDMb7OSpyDVae0KqSM5NdIbYY+7Vea2UqcigLnIJYyF2Y8j1rO1PZDndxjvXavEkUbAAZxXG+IdrIwwKmWw0YL3KHgsDnpzWReui8Agk96zri6aKZgDjB4qnLdtI/3uMYrJllouoYnPFPLjbxVBX5+9nNTb8L1qWiiUyKOppVkBqqSWOBxSgEClYdyw8oFPilU9T+FUxknmgvs6UWFc0jKmMCmiVPWqAZm78U9FPc0rFXNBXX60MFIyOKqAle9BlI4zSsBMcY61G44NR7/AHpxcsKdhEW3nrSHIqQ8cimlgaYhA571KvzVEBk4xUwBVelJjAjAOBk8kDOM9ags72C+hMkO9QDgpIACp/qPQ1MxIGc4A5J6AVZ8O+Cdb1fVXudMtgunTACSaVtiK3P3e7Dvx60XiovmdhN9SowHam78V6NY/CO6lfF/q8US/wB22iLMfxOMflXU2Xww8MWmTLbT3jHvcykgfguB+lKnOM1eLJdRI8LkuUT77queBlsU4GVm2rDOzeiws2PyBr6Pi0fTNJhLafpVnbHABaGFVYj64z+dRNfuJV3FhlsVw4vMI4eag1cqN5K6PnxYbsQST/YrsQxjMkht3Cr9SQAKasoPTkHoa9P8V+NptF8SSaebL7TDHEjlhLtbLZ4weOnrXFXf9h+ILknQ7aaw1Mgs2mTADzxjJMJHykjk7B17e+tGvVk37Wnyro73+/t8x3RkAg0mAeM0FGyQB0JBBGCPw6imI+fpmuqxSFKEjHWm7D6VYQZUnGewPvTgNxOOwzRcorGLioWjrQKZ6CkEG4kY5AJqlIhmcEHpTwgFWTARyRjNMZSp9aq5JGYgRxTCu3ipdx6YqNiW+tCER4BNO2gc46Uzad3FSAORVCFBAp2AVzmoWVqQBwKVh3B15pu3NLubPNOwSOlMRGEyalVeKQAk9KdgjigBCPmprAUoBzzQw9qAG4FFGRRTA9uskcxrnHHtW3ZoQuTzVa2tj5YzkY9av2m0NjGa0My/GRgALzUuARxTkA2jAFO+agQwEjquaUPnjbTggPXmnBABQBHgj2qtOr7SQaufxAU2ZAUNAHNX/mhW2muC18TlW+c4PWvSL2IbWz+tcRrsKtGwHWplsUjy+4VnlYEkkHrUJhI5Ga0rmLbKwI6GiKAMMk1hc1sZoDDpUnJXrVmWBQ2M0giCjv8AjRcLFdcg45qTORwaCvzetWEhDLknFK4WIFTIJpjRktV5I0HBNI6pngUuYdiooxViIZHIyaa4RfY01ZB2NNgTOoIwBzUJjbOPSp0bPJp/BPSlcZTKYoUMD7Vb2Ag4pVhyOlFxWIQpI61GYW3fWr6wkdRUscG44A6UuYRQS2bg1fsNKvdTultLK3eeZv4QOAPVj0A963NE8O3muXHk2keIwcSzMPkj/wAT7CvXNF0Gy0GyFtZpjPMkpxukPqT/AC9KFd6kSnbQ5TQfh1YaXsuNSKX98CCFI/dRn2Hc+5ruo4MIAoUKBwAMAU12jRskkkdj3qeKUOuelcnsXVm3V26Ihy7CpGFBI5JpcEd/zp4IoJ967Y0owVo7GdyGTa6lM81i3duxJ4zk4461rXKNxIjAEVn6hqMFrpF1fSooa3iaTaehIBx+tedjsD9as09TWnPkPFPGl4l54vv2jbekWyDPTlFAP6nFc6EWR1Ug4DBlI4IbsRjkH3FTAPI7STPukkYvI2OrEkn9TVvT7JZ7kGTIhB+ZwcECu6PuxSN0ug0yXaOi6wxe2dlRNTkU5U9hMRznsG7966u28LWChTJMXL/MSpwGHsf61NpsB1zzrKzhR7Rf3c5lH7sKeufX6Cuu03wjp0FtHB508MUShUEOFQAducmqj7y0HdQ0Zyh8OaaFKRpKM8AZyKov4UQBjBchsjAB4I/KvR7nwjG0BNlcybhkhZiCpP4f1rjr8y6TdSWk+5ZIwNsZ+VSe2D0pyjy6jhKMtjATwtechpIiM5yGwamTw1Ki7i6NznOcCunstI1XUMvBbt5ZUAvJ8qn6Hqfyq1L4X1qOJnKRzEZISOTBNCi30E3C9mzg7nRZ4yWETFeeQcg1nS2LbW3IQxHGeM11s0l8rOl0n2ORSCwPJx/hVC7iS4iJLbX6hozgEf0pXsxuHVHLm027sc44yehppgwMALj2HWr8sDoQHGCfToaaqZXPFVcyM4wBc/4U19q1dlBAPFZ8xO7gHNUtQYhIPOc03evQ1EQ3IqFkfdkirsSWSFPQ0wyBTjNQh2U4IoJJPNHKFy2jqe9Sb074qiDgUpLYyDRyhctko3TrTGIOQCKgUsBzTQSCaVh3HFOetFJk0UwPpaOMMMA4FWooFQe9VYQxI54q6pAGCasglXAFOBBqMEYzmlDCmIlA460YHrUe4kcU4Hjk0BYfxmkcnbSZ4zTGkGMUCsZl/Ezqx7VwuusI9wHU5GDXd3FwNxUjOeK5jX7AMnmAA45qZbFo80vbUktIw468DisV7oxtheR613Ny8CWrJIADjGDXL3NjHtMgxgnpXM2kzVIyTcszZOKDcFsjt7VK9sPTrTVtDyQOtVdCsyMSZanidgMAUv2Yg9eKmS0PB6+1PQNSJHlJ60ryMo5NaKWyqnI561G1kHOajmQzJeVnbk0+LIPJq9Jp2zkUgsmdeO1VdCsyBZRwKl3nb79qelhtbk0rwEHaTU6D1I1nIbkc/pVqK5BxQtkGXJHNPjswrex/nSdg1Jw+4Z7dzXY+FPBk+sbLu7D29j1zjDzD/Z9B7/l61keHE02HVIDqMCzQZIwxwA3GCfUV7NDdRTQh4mG0cYHGPapVjKTY+0tbfT7WO3toUhhjGFRBgD/PrQ8+47QaieYMME5zVSWYCYKPY5p3bIsWZCWOeTzXKeL/ABuPDarY2kazajKm/wCf7kS9i3qfQV0NxeQ2ltLc3LhIIULu3oK8N1e9k1bVLrUJjh53LBfRf4R+VSty4xvuT3vjLxJepIr67dxFwfmhYR7fpjHSqPh34keLbVpbK41eSee3YgrcosnmL25xn9azZVZmwDWbqlpLB5eqW6Zmt/8AWKP40/8ArVvF390uUVvY9asvi9qEasNQ0m3nGMB7eUx/o2R+tZvi34lW2u6Umn6bZ3cEjXAW88wqpROq4xncpOPTpXIQTRT2yTRsDHIoZSfT/wCtVefTYLiYStHl1GAwYgn8uv41MZJP3gdNbokEoY8kjJ/EVs2yMzQWMOBJcMFLEdCf/rVkJbEHHQ9q6DwqRLrUspRCIYiFbqQeB+fWspvQ1Wmp6FYQw2VnFaW6jy4wOScFz3J9zW5ZTOM52jkYAbJNcvFKQhGTkcgAZNWLbVYSVIdSB8pC8hj/AI1VOWhiztoroOu4AnIyAfWq2o6XZ6rPBJcor+TyQR19qzLS+Mgym4FeNoORV1J5I45DIAoBPOM8e1be0ina5PL1RqGUKMDAA446CoBNIWY7VAJ+U5xms2W/WMlxJjOMAnAqudRWVwA5z3w2Aaq4lGxb1XTLLWoJILyNCwA+b+IfjXkerWl7pmrXFrIhZYnzG6cqQRnPX869SW73MAeXPAHt9a8/+IkUE1/ZSmZ4nKMoUcjII7evvSkro1pStKxgQyi5gJkUEjJBHPGaYQAxBPH0xiq0LlZisYyNpzxt/So3u/lPUH9RWaLqKzJpQM8dPemfZlfnHNVhccgMTg1J9pCjinYgd9jBORUb2+04IpBeMGGD1q2JfMTJGaeqFoZ0luuD0qt5BJOK18RtncPpSi2QqSDimpWDlMQxsGxjpTgh21faL5yM1GyBTg1XMKxTKHHrSpHwTVkgDtURBIOOKYDcr/dopMH0ooA+klOOQanA3AEGqqRHPByKsBWUcVZBIMnin7SFpqhsZINBZuh4oAcN3WlJYLzTA5GRTt4K0xCiQgYxxUU5bYcdakY4XgVFLIFjLDkjrQMqShUiLNwRzWHeSvIpOMqK1J7+KSMhhjHbpWLdXSJbsVP4UmBxmtW0c0xK/eHOK5icXCSlWRtgPB7V10Zaa4lM0OAc7SeM1i6hOI5TGgzk9CMiuaS6mqMpMs4BrQSBdoyvXpVbIVQdoBNTJKWwOgHpUMokNrEBkrgntTcKnCipmDMAd3SmtEu0E9aQEJCleAc9zSA7Qeop4BzjPHpSOcDOOB3oAhM+SQRnHrTo3LA4GR6dqYRHnLcA09PLUna/HpTYEUplDcDj1qMhywyce9TNKCSOvoKgdiOpx6UIC2hwqnceuKlQjaeeaoDcwyDwRSm4KrzyaVgNWAbmyT+Hauj0zxLNpcTglpWUfuwTwfY+3vXFQzy7uPyq8krbSSwJHY1LQmj03w54rsfFNn51pujuFVTNbSfejJzzn+Ie4/HmrU8siXaHkj65ryLTAukzGSxkkikLFg4blevA9var3ibxH4ivdOFnaGMRzJ5cs0Q2uGyMknsCPQd6tJOVkZOLsafjPxOt8w0u1fNtEwMzg5EjDoPoP1NcXNMXGF79TUzwAsBkYFTJZKF460KyNUrGZ84OTUwmAXHUYxg9DRcRsHYAEDtUCQPu5Bx1qtxlKBv7MvfsXItrgl7fPRG/iT8eorYt5SWCkck4x3zVG80/7dbvAWKuTujf+6w6H86s6TeI9l9pkjxdREwzRnjY46n6H+tOWquKK1saNwotrOWUuvmBTtQcnNZnhjVFstZXzpjsmBRgRxk9DVHUL8zR+UWwSAAvv9azSCAQHwegIHSo5bqzNJWWiPVNZnum0O8jsX23QjIiOcc/X6V554M03VU15bm5E9rDAjeY0r7d/wD8V9RWna+MLm3tViuIFnUYVX3bWx/Wlk8XvsIhsN8q52mTlB9RVU+aMXGxg46nruh6tFFEm/5vcnpWnc65DICowgA4wcA9a8K03xbcQyS/ayzCUliUHT2x6Vdk8biBSA4lfaQgA4zXnVKFb2jtqbe7a5o/EXxHrWnWluNOklgiZ2E0kYyV9Bn3pvw28T6rqkFzDfStLFAQVlfkkntVLTvFVner5GpoUDE/OfmQ/WupsNR014itpNbkDsvynFetBtQUZLUwa1OpF1KoCgAkkgEdq4nx3qcc99DYyPtMUe5xjHXt/wDqrTvNetrCEtHIksgwRGHyWzn9BXAXt7Ld3ctxKNgkckYkyAf5/lTb0LprW5PaIkk0ZGQQSQM5wKdcwSI/KsAeQCO1QaezRXcbx7mZTuY9cL/nmum8yDUI2LKqMOgPU9BnFZN2ZtKN1c50qRhSOQMj3oeMYBH5VcntXWQqRkg0zyXxgjHtRzGdihtyw7VbDhIxzSm2baTgZFQbWc7c4INO4WB58kANxSi5ZVwG+opj2pyc1HLEEAIJzQrCsWUlDcnr61G8g3dsCqp3gjHQ0r5C9OvemkBKZlPFQSF1PHfpTcAMCTzUw2upJOMVWxO5W3v6GipcrRRcfKfQcWoY42kVZW/BA4IrMNldoykYIFTxpcDIdPfNamRppeDGAalFxuA96qJEcJlOG4z6VKtuWyAcEGgC35ibeSKRWVhxUCQshIc59KsJFtOT0HNADJY3Zcg1mTx3cJbJynXFaM+oJGwjQZc9AKlSMzxbpeCe1AGItxYuqrIMP0NYmvaXPJE0lm6oBz65FWfFFzb2i7I1+cnC461X0K01a7mja5cfZG6gjnFTzJuw7dTjLjUJQDC6MGU4JFVfI+2sGjUs54A6c16Zqnh/T7OOScKuTkk1wZuIkuGaMqApOO1Yz03Lj5GTLbG3wsqbXHQHvSMoiiEhAx3HQ1pzbbtxIWAA7ZzVWWBZ02lhweOaxuUiI3CG3yp6+vNVo5nY8jj1qybREXYXGPQ0kCqGZDtI/Wi6GQgMzbs465zzRIMRn5c/yqeUKnyggEn61EUZD8y5U0XArtF5kIAbBP6UxLZ0GNxNSuSuMcD9KkEqspOQSO1O7Ap+VKrHIJ9OKeYC4BPX6Vdgu02/OKleWLcNgzn0obYFF08uLGPxqqI97ZC8HqK2ZWQqAUyfSqrou0bVwe3akpAMRRGnoSODTGlYq3oR1qUwsVHPJp8VtvGHPPQ0XGUkJU4yQT3pzmUNjfkEcVYe1AY4OcdKjiXe53dBRcVhiKec9aUymE8jirqJBtIJwccVFLAJUwBkUrgQM8bqWxgjqagRwzYHJ7VditlC425IHSqdyjI+Y0OfSmhjt0anLjmub8Qzi01ZrmIkKyLHMF4zxw31HStkO6zhpUOBzWLrrA38gYZRuv0rSCtIT2M8r5jxqWBBIGV5zXRQW1jbxgSoHcL8zdAa4qK5NvIIyThWDITwSK7CCQOgO3IYA5z1rLFqSsk9Dow3K27kwt9OZsLaSkZycSZFSix0zO1UnUnuZOMVGNyHlyqkAcHkUKyAYKCUggnjFcqlNfaZ18kH0HvpGmPnAlXAxlGyKpnQLZnxHcsM8gNHnFXTJC21UQIrHlWOKlLgKI1kA77X5GKuNWoupDo030MpNAuXyYri2JBxgMR/Oo5NJvYFIkhCAgjKHcD+XFbLlGXDCIA84JwTViAsqDy3KsRwyNj/AOtVrE1FuQ8PA5gfuyCVAIAJJJGfpVqMxoA29lRhyw6V0QYyYE0cUpYdJY8ZPtWVrFlaHTnmt4WtbhFJIQ/Ka1jilJ2asRKg4q61Kul3MS3EjzyOTJkK+cqOOM961TPNlfLSUqoAwBy2Ov0rlbEtHbR7z++UZPGSf/1VqW95Nw2/5uC0f973reUdTKEtDq7ZxdReYOcDBPWmPbOzEhse1RaJc7beVCpCiQjB7GrrTjcT2rJ3TM5LUrRQOMg8g1Xa3McpIHXtV9rhdoxwaDIuQSuSehpXYWKIjYnJXg9qqzwMDkocVpyzENgAAjkVG9yWwCuCPaqUhWM3yiU5TBqKTG0LjBrUnmXaABzWcSpJBPOapMLFcwZIzUcuY+Bz7VOsojYgnJJxQ0QZQTwSe9UKxVG7HSirf2ZP7360U7oD6IkvIUIG/JPTFOW4R3xtwuOprmxPO6ghMDGASRUimcAFpwuew5rYxOje4jjAGQMnAFEczPIwCcAdfesdGt0cSSM8zgfgKvpcs6nykx396ALhJVQGOSTmmXEziB8ddtQRec7ZIwPeraRckE5BoAyNEjMjtJMd0gYjHpWveSMlqzp1AzULRR2O6VcHPJGcE1QfWY75Wt7YbpDwUPBFAHNQXNtqepMJH3OHI2n1ruLOJkgVUXao4xXDXvga5iuDfWl35MmQ+O2a2B43tbZBDfI0EowpYjK5+tTF23G12IfHbrBpj/OQSMcdc15GFn+0gF8J3z3r1270pPEsXmfbVMJ5wG6CuV8Q+HbWwtQIDvlU5yDmsqid7lxatY5eSQK20OQMdM1VEhSUsZcKeMA5pt2s0LHzIioIAB9aiRQ+QEYoBzkY5rNIsvoTISC556c0w74ZN24kA8nqahQLA2Sx25wBjmp4rkASKyZBPU1NgA3IdsnOfehtSiBMcmBj0HNUrhJJYtyDGDwKqPA5cMEbJGGBqlFMGzaMsVxEPLcDHfvTXUIuQ2c9az7a2LkAcDvir3lCJ8BsjHQ0mkCGkptBJJAqWIscbRgdiaiKKyqQcHqV70sSSSW7Akq6twCKT2Hcsec6uTIvTpR9oE6ElcH2qMEYHmP9c0r+XkeSMkd+xqUFixArYBOSMVMgAbd09qro8qfOcAY6VPFNFcREhcFeTmkA2VAiNJuxjnFV4J0deBjJ5qFb03F2YgCVGRVjbEJeCBnj6U9twGzQq8qkfcAzmhLlVfYvzAcYHWlMLjB35jHHBqNbVIJWljfnqAaNAJAJI5i4IwR0qB2KsXfrngVGUlmfc0xDE8AcVJHCW/ds2SO5p2sARlZiRImc+1c54ngCTRuqfKVHT1FdEfOt2YcEdjUOp2BvdNJAy4BIxzTg7MZ5tfoCokB5HBNdJo139qsYiCAV+Vh3rAvI9wZOAM1JoE62948TMcSDAI6ZrorQ56foKjLlmdchBLAyHcOBhjilLjqdwYD05zUCYYmMjI4zSl2RSAmR2APNebY9G5OpkwxdFcY6kc0BwEwr4GM4RckVVMi7drBh7A4pTISoK7dpGOeKqwrlkSxAgSLvbBAJ+9T0lKHyyWAOcZ5A/wDrVT3sVyqE+2en4GnpMVOwlTnsOBRYLmhDOu44do2UjoOM1l63fH7LKpTa5IBAPGeOgqYuEZcKQMgZJ4xxWJrMrb4QDkAjqegqqUFKaM6suWLGAEEnJO7kEdv8+9XYnxIJEHQYweeKzYCGYjfkHkkcEitqyt2kkjjJIQZyR6V3y0OJG3ZzLFagFxmQlueoqTdK0pO/5fWmi3iEinGFI608eU/AyB69KwbKHInmHG/kelSyFgwQNyKRQiLlVxngmqDy5kbLn5T+YpASXLuLlFD5JqxGeGLMPl/nVUIFHmBS5J49qa0TLIDn5CeaYWLElzGqEEZbrVdzG0RfuT071C6RGZsE8nAJpqIyuE3bjnt0qlYVg2qWBCnJ5zTnR2ZRuwKe5aLBYZ559qbJPmMkDA9e9FwsQleT8/60U4SjA+QUVRJ7iNLkYAb2x6dKtR6QBjLEj0NaID4BJAxTlIA5atzEhj06ONgQccZ5qYLFE2TgZpcxEAlmP0FOAUk4Qkep6UARNdGKQL5TsD/EBkVPmRmyCAvXnrTQZCWACjPCnOagkjMi+XNcYbPG04NMB9zBbTKPtUgAPTJxUEq2ixFraFWlUYUjgn8aasNuhMMqTSk/xSLkVDNeG1UqiRKg6bTkikBj351u4RolGyNuoc8j8ax0UW7Os0UjuONsi7lJroH1NLgN5qOy9OmKpz3Ns0TeRcGJxyARnmpsh3OTndVnYwtLasTlliYqDUCTzyzBkut+CRmQ5zWhPLqFwjhUs7krnJLbGIqhCgfdutmEigBlj5Irnki0LLM+9lubNZ0H8EbZ/EVmrPmQJHGEjYHBI5H1qSe9FvKwUSqCcFDgGoxd7yxjfYpBUeYuMGobZSF2wMoMmN2DxTEjg2MZJAScjA7UCVS/zyJL5YwQF7U4yxQOswRCT96M9xSGMSSFIgkb7j1IIyRVdDG5kkDqQOACcEVcF7bbWkW3RZG6Y6VUZGuGBjtU8wNnCnAIoSGNIj3AK+QcDcKtm0Qr5hcDYMk9zU5tyhRjbRhZMZI7GmtsghMcmNxPDDnmk2Ay1ihZWkIKEcLu6mpECmcRs3zDk471ArbrgrLIqsq/dIwTUsUpaUyRhThSMhec0mBFOE88xiIkHofemPDIkBJG0jsO9NDSKzNmR8Ecgcg1MTcySMI4ZGUckNxTQEUTOFVnGGPY9qsK0TMTGN5C4bacYqOKJZZY3eN0JJBJOQKsGJVTfGQAWxIU6mk2Mr/ZxsUhFUkkAjrSSWiDb8+GzkrnmpUuFbAEHygnBPBIqRZ4mVyUVXxgZ5IouxGdL56MVAOzcMHtipSXa5RQMA8ccgmpGaW43BCpYADI6Ux7KZY0lhnxgYIPAFO4ErneSpjCuPzoVZVaOQqHjJwW9KZbyFLgmZd4JA3j3qzNbmFCRIFQHK5PU0h6jhApl/dlWLcFSeBTLiwla1nt4ZDE0ikI4/hbt+tV3nfO4AI3QED5TQkt/GRE4Q5BJbdxRqLc851JggP2siG8UlJoDwdw7geh65FZ52WkkE0Eu47cyYXAU56e/GDn/CvTtaittXjEMyJ5wT5GMeSD9a86v7N7eRopF2EEg8Yrtp1FJWM2mtToLeVJoUkjbIIByO9OL4GByOhHeotH08pp6l2ZHY5QMOKWUmNmjdACDhgTyK45ws3Y7IVLrUPMLNwD8uQQcU7zTj7wx7VW3cEEjHXOetBYblBxjH1xU2K5idTvbLjBPCt3qRS2VUsCT3AqsJT0XoOB61Om4sCqfMxwAB1osPmsSlwI2yScZHI6mud1MyNd4YEFQD65rs4NKKW/m3IO8crHu6fWqmu6LJdW6T2qANGMMDwSDW1G0XqYVZOWxztqhkZXUA9MjFdTpilYWIALHg54rmLMyxv5TKQSQNpFdlbRJbwxxuh3EZLEeta1HoZwJGad9oVBtUgE+1SqAC2cNjsO1EkMdyu2JnVs4yOBgVVuE+zggb41LDLsetYblFsTrJ+6II+UnNV3t4lHmEjOOc1XieSPMpcHPy7cHIqRmmC5KbyTgBTnIp7AOYyIpAcBSAcjmkkZgEA4J5BPSqEkEyws4l2knIXdwKRJ3eM5YM4yeTVWuK5PMWa4TcpQAZJ7GmziPcArMsg5zTRJLLDuYgZ+UDr6VakQlFZgA6HLDqcUwKSJNI37x/kPUntU00RTGHBjOMmpJJYFRQXLEAkjGCDQRC0I8s72OOM5pXAgMHJ/efpRU5ZgcbKKdw0PocFQxJ69waUZYjGAD3PNNGCQefY07ICn5sY6cgV0nMO2ljgHGO3rQEbbhnwDz6UiuA3JAJ/GguCzAggZ6heKAHMBlQCSfXrUbszFgUOV6HbTyRsJ2sSeMlsCmDLEE7MDuck0ANMxYcbCw7M3NVblg+WCBn7qI84q28aAhlfYf7yjGarzFiCd2CRjJPWgDOlgRjv2qq553vjH4VRvYEjiLR3IIyMrEnStjykDZVec8gqCKhmyFICk7vQgYqWM4nUdLR5RdQxiQFhvBkBYfhVU2bCZDbs0cmSdoBX861NZR7RGJRxGVJ3qucHjrXMLq9yZgrMIycqCz5DDt0rCa1LWxcl0oT3DXLOHBUhlLYIPtVcJCoHmxtsVTkE8VWSe5eQxyyBt2WxGNvSmm8jaNWgn3qylS7jIbr1/xFY2ZZog6dHArjBhOFJK5Of896ry20MmJomAgx90HLA+1Z85RlKeXGhQCSM+ZgYI7H0J70+OCOdxm2JdQBI6P8xP16H0osMs7Y4Y1nh2SR4JYn7xH0qKINGxWMBI/YAkiorh1kjSO0izGWLSSBsgf574pXka3tleSPbGygFi+SGoAtW0sjR7jBIUU7mYNgrSPue4cum1HBAKHp0polnQhvKgiQAN0yMf3ifSqlzqCQSs80ixGRdyIqZBJ/Wi3YC7EZJWKqFckgqXxuGKnOXhYCQAZ6DoT9azd0iWpuAkqmRgNgGM4xzxTI4ha7Uh80zEblidsZU+544pAa5VcCNdqktglTwTUE80iyGOQsFPBZD1qGG4iLPHNbyo5bKLkEng9O3FU0u3e+fLoFQjLkDa3/16LAaBeZIVL2zsOSQDg49qr28rPcMY1xFJwg3Bmz7+lMSfzbqeTzpSIgSqrHuIHv25pHvA0axRiNAcnzI/lO3370JdBk8iRyPHG7kSEH5R2FMSIRSsBHyQNwZ8kCn3MluwX7dKQ/AjCvy2R2xzUcymOKN4psZ+XIy28fXH86EALakRxzIzK4PC4yG+lSOXjfyD8ytywlbB/wAahN3KIzFPbSxy9YzbShgPcduaSG7WyMSvgMAxZpWDE59WHf2ptMQoiMUzlE8vHID9P1qy86XVwpGwGIAOD0B9ax7nWY5bhZoSrseFLDJA9PTNRSlZA0zXTgg5MQALEHHHH8qdn1C5qC7W5/1ccTgEFgW21ZaBHDMInyuSAT8p/GsVJIkVpQCYhgYEeWH4evvVh7uK4UQw+cjKMlJBjAocewXJZ5J2Cv8AKFDfORnp6CoLu0tryUI0TSsASPl5qZL1RbpDG8sQJADHDqWqq1/cIBCqZkUlneN8U0pdA0L6TJHbDzkWMLgBSuTmuYNn/aN7q0kb7JFuAsZz8uAo4rTN9aPGZhuSQtggnd+tZ2kzQvYzyF3VZbmSXIHDDOP6VpFNJsTd2jHmluraTZcwkEcZHTFIL9HOArAnjJrpxPbSsqgRIi4/duuSR600JpquC9oHAPJC5zT917ofvLZmBbyXF2/l2sWSTgM3Nb2mwGy12KO5GQ1pIXJ6E5HSppXt0BNvbqCWAQICoFULy7DaxbOmBILaQYU5A5H40WveyE33Z0KozN5Vm8JDNiTzB8wpZRFLKxiumJUcjZhaybe7j3nfGXLAjK/Lz9TU0VyzDIGxiSCNwck8fzrPlZZbmsWYpIjosynJJAI/CliNw7v5kgkAbK4A4qnHPPB5kbK2ACW3JkA8d/pQmVBJbcQegfG724osxJjpDewjzYGIUtjaRyf8ilRLq7OZlwjnIyc471G7m6V/KiwBg7lfKpUyXKmfZCvlwlOU3ZOf/r0DHXELW8SxOxJKlnZDke1QR3hSNY4Wy54DY5Jq79pCBI5E82OMEnK5JWoTdLKy2lpiKMsGORyPx7ChBczmMsY8ycKVyCjH7pJxximXFrLGyzJGAXBZm7Cr8NyXkkDoSBjG9MqcZHb86nmBdfJW2EkZUnJfbj8KrmaZNjHjDQAOh4GWIPJzVh8tbyzyGRJXIJBGFAqRxBfzFQmyQgBdrgDjt6DNVXlliglaTLBgECgZwT709w2EZ5EWWYpHIVI2gHk5ppnRZkEqmJBkkJzyatWpaVlkaOMQqCcNwc00guzq9tEuSGIVs5X/AD2p37hYhM7Ekhjj/fFFMNmmTi1uT7qOPwop6Csz6TC/MDswckcjmkwQOSeO3c0mVORhsjuOTiglCeQQT2PFdBgSiX5SDxgd+aUSbQACc9cE1E7DJAYZ+nNRqiK5kYKHPBYYJI/nQIsmbbnjOeAR1FNZ92MLkj1bFQPcwghSW/LBpyOjLhNwGO/FIZHcFkUARFjjnOSKomZhghNrg8nAq9OSYznJwOvXFUDdjGPL56YANAE8Vy05KiZCemehppaZGCyOMeg4qsEywYodoAwKkbLqQMLg8gtk4ouBT1HypoXjJZDjO7OAPevOb6ylS8kAlkyQFeaNQW+pB9enHrXf3cykYQxMQpIBPJ/z61xusyTRmS5hgkRmwm1mUJz/AHs9efSsKppEyRbPcwyQySvvchihwAmM4X16c4prIYJIZp3klUFQSBtC/gMgj9abdr/oLR3L2zSMu1mFwJCT15Xj5u3APFTWzolqIJ5HmmaMjZBuHXnp1/P8Oax1KIpDHPKwuLkQQyDfFGFy2Poev0pqWTKQtq8PlkFtkmVkKjHIXrk80x45LgGJYVjlJLJLISShTkkfKT7Yz/Kop/tMEyyRJbytNEqxyICHcDjf94EYHPXFNIGWZwLOcRwwyklTu/dllPXg9MECnLE0katA8IDDEkTDbnHf049zTH1KQKyz388RQKUe3ty5APqWyG575qR5YkwWjmaeNQWje23ySemdpYflilZjuTXFo0s0cUcUQZIyAoJyO5PPDY4qsbnT0uFt4klFyY1ikwmF2/Q96dPbXs7W82pRy6c7hVKo6oEz68E++KkuYNMWOP8AtCd7kRnd5xchC/RcqoHfpgkUWC5dMs8cpH2eGCFkGHU7zgZ7ZwDxUE9/cW4hkaS0eNlAWMNmQg+3fPXNZQWyntgba2SMEloTKcKRzuYbuSB1/ChIJ55CLUqImkPzRx4MgHQ84BXPOA1LlXULmwZGWczyPDEmAFJk5C9wB3rHmn09b1zHC4tQoLM5yhYenv7VICJCJJrmbzGYDdF8xjI+9gZzjPsaitop7gTW9ukFyeAW3FCDwctlcg+w4pxVgbFuNQFhsNtdAQvGX+Y4VfZOpx7URXsxtTMII5t6lvPgm2nbx268mlEep2s2ZIkc4+VJYyoQjqRxz9c80ouLm4ZrqaKyCDkfvclBzwV459wD1p6CuR3V7bgRpdSrb3OQVYggL/s89D2zVqK8RYSFRcgAOJG3IV/p9KrPBZ3MqKH2NJwyRr5j7QD2OMVCqJb3bMJ2EQU+XFOuASO+RweOPypWTHdloSJPLtVA5K/IFTAI6EgDOPTnFSwMzmVQiRMCDjO3kY5x09qijFst35kJZtufLAxk54OAD1pGVrphGXumLDKxC4JGOONwyowe3+FFh3CWW2kmMrRI6sSd3lBcgZ605o4mjEsIUNnLbehHP9O4qGYwSSFY/wDXsxEhVvMBHHBPYd8cetUxEXAmklgQqdwQLgN255/UGmkK5ZAUYZGaO4VSeX3A5qil0WmJBlEgUAO3IPX09anic7StylvcDBChAVCj3Zc/lj8aa1oihsDzM8gLMBx7cc+lUhNleVkcCWR2AGVGcAgjqeKgd7eBhI9xEGbJQv3x7ippUgQhpnZDuKhyuSR+dVhBGGZorZnYthSE3fLx2461ordSWVXv4VJkjRpnHOF6Z/SpLS/+z6bBbJZssiLu3l9wdjnPy4wPzq9cQM6kLb7Dyp+Qrkf0qsIY4m2lCEJA2l8B/erUo22Js+5Gt9Gp2u0ZkHODzip7i+aRUMjghVwcLjPT0qKXT4XTzvKQhCATv5JqAQJHuBAQHn52+YflR7r2HdotJcmVmhh35IBRQdzd/T+dFyGhnWdY3lZICs2Co2ux6deeBUFoZ7RRMl3m3L72Q8qT7+v0oFtbRFgWXDAHzJOF3HFP3UK8mWFvGcr5ZODjJP8AKpfMZYgCjkhj7DPYcVTnt7WOZo3mQsCCvl8Eqe4zzSwBSzhGcAHbhxjr+Hyn60mo7jTkTGaWQFH8wJGxIO7IHv8A/qqWCSUKRHNhtu488L9PWnLG0bxqLcEcAq5wo9+2fzqUO1ygimsJVDLuM2AMkejdhUFoS3nVIQJ2wsiFjgbd3p/+qrUDSKUjVMq65EsnUHn0qqbO3ELSF3WSNRnI3AL68Z/rUkBgY+VG5lQjcWi4Hf3BFS7dB3L6uiR5WQGRiA6oCVwPTuTmq0t0VnkQDemQq5Tdx3yOtI09szRFElEqgK7xnAC9eM8k0F2kkj8kbQSSwIUOAOM+v51Nh3JGu0aDyoxgBsOI+Tgdc/y4p9pEkimOe4eeQsR5MbkAEevrTDfQossYhCxqpAZTtLrxnkfng0x7ISyLICRtIBfyym/juf4TQFyS4QQGMRwMWdiCQRw2cce/qahEUa3QOFikiywBJJY/yqwlkQqyAZYAkqGwApz25z2FOZEZBvQgFgNpQtkZ5bf0/Ci4yiAzQqLd13ggMD8xY85b/wCtVgsVk3rFclFAzl85Pr/9bFPMEKF22yEBQcIuBnj7uKbGTFGHlO4tkAgN07jPr9etFwFVr7aP3k3T/ngf8aKrnUxn5WbHbcyZ/GiqsxXR75l3A3kkdcA4qKfUTGCkMDNIRgEEZH58U9biRJxGLEmLH+tMg/lU7RQtItz50qqBjYJMIfwroOcjtp7hoRGzl5CPvSKM/pVoJOiEt5OfQ8ZrOm1SJbtIBp+oupGTPHF8n0znNMlCz7prawVpjgFrgEZH4c0gL8sdzHCu2a1iLchpCBn8DVES6lAgeW/FyAeRbxLkj8DWZe22nS7ZNbtLVpRwCIyQPxY1VuNbksrhbSwlsba2UgFo7Z5HA/A4pXQy/e6rEkebl7/BGSI0YEflis77fFJzE1yAQATIuMZqWPX7a93RWtvqV3KAS0v2dY0A9i5/lTJNVuVcxHRLlgwJ3SSAD9KQFi2JVw4Zj3yWzmtHiVSRFOvozR7QfpWfEJrm3WRbCWCRv4GOWH5VQvdKMm9rma7BkKllMzBRj24wPpTv2AZqrzNMIUkiiZgW3FCSAOvI7+1cnd30ImniLzvIWIJKkKfp2FdKLA/YtiXciIGJPI+YZ6c1nappSXEyyRlQGADRySEgge3rWNRXLiYKRh7l2Cp8qjyzNHknGcHf14PrTIhK85uZyLksOHL5Rf8AdGBnj19ae6QC9a2kGx42zIwG5Sv9B7UsrhV2WjyBActIcAZ56dhWRaHolr5bQxptZGOHdeH/ACPSoool843EsqCSPLxwxx7Su7AP1HtUUVqwdBDcq6xklCZMFVyCfl55J5zUJttQa/eOGaJwGDHD4cAZ7e/vR8xFy2sr2ISSQXFmucMSITnAz0z0HPP5VOHWMqiXqIYjviaCRlVRn5jgYBPfHai6hmXYwsiixxkM3mgkjn7w6ZqGznhfMt3bIjLEq7VfjB5+7+GMCgY7zIrwqTcNcIykSzTyYDgEYG4nKjPX14rLv7aSC9a6jnM0ZyHVEVt5Iwvy+35c1ceWz2IpHmwshG13IVCOT9M0tsLYzTm3t42hIOWCY24x3ySfXmhNrUGkV9Pu5vMl07V44HijJ3zOhbIPTDcYx05q6s8Kqwt4pDbqB5qmUsGHbYOxqvA9pJEwMl1HCoIaObqAf4s9s+hqzCLYXRiEcbq2GBKfJIpB4HPWiTv0BaDoreKeOExBCThQjSlpEQH+HH6ipZdGj8iT/R4HLEEoDtyenJPoOuKtWkMNnE32dmc4bfFGcc/xAelZTXt0zE2LgiJiCZSFaP6dScDgUld7ATWtsM20MjyJC2VzuwpTnGM1JLYW83nAeVG0eRIhQF+2OnHPpVHTQt408dzqZgQMCuU8wyHPTnp0B68fhUst+Ldmj+QN5mVIiw0jdxkdM9c0OLvYaZFdeYlw9ncNClssYKAoUZ24wN44x369qa0LNHHCBGXfAVnfK56kZHGM9c/0pZNVtlheJJAuDhFbgL+HqP8APWljdjppmtJoWKEbwmGJz6j+fSnZhcY9pO0LwzNCJEIcquCM56gjgnjGB+NVI72a1vhHE8axKWAAhxubjGe2PXH4VcDqVk2qIvNyS2eDt7hTkZ7dKrwXbzjzJ2hiZSFbf85dRjHBwAe2fSmhNC/vEAkkdY3ICuIcIq57uP1BpJ7eQxxkqbmRjlmZSwI4wCvYGpLBFn3SRlN0R+aWQEqd2cZx/PNSGw1BYftEcluiDLFYzv29sHuad9RFJ5IRMzPbSiIEqrCPkN0OQe1SPYi3kEZciY4GyFskp3wPyqUrApbzPsiuwVdo3hUC9SVHAPtU8xsFljllhj/eSAJJHJyfrjOQTTuxFURL9rIDgQqCVVyASAPunIJzn3qpcwos7C5eFolA2hThgCMD688VdlWO3gM0c9sC2BgBiAfTpzWXqcqzHzJCWkcnbKrBVGOufWnHUbVkTQ6bLcKCXEcYQfI3fHuOmKe6MbUGSVWJyyKzhc9OM8//AF6IzJ5SNFIX+TazKuScdh9KqJF5c3lXM0quu197ZI7+vP50xDwZooI5WjWKLBIJkDfmvXnpmgmB12iGfeSCGWTOf8anEb3FmQJHIKAklAcA578flmoHM02I4UJkBChgm0uR0PXANCYWEW0j+dpX3liCqEkNt9m6ZpsYtYSwJm3Qkfu2TLk89OxFa8lu1vaMtzcIpKlt8/CIfYjuRxUcElrII1Nw5AO4BoycNgdH7j60c2g7amfJDI2Aihw6kbsAkDryPpSQQI8jLHGSSFYKSASP5Y4q0SkKNEJ4copkDdSev6e4qeBt9rHIzwRBlMaCT5sDsff6Dmi47ESDZJhoxEEIMoWTcvrtBOetWg8crSGKaVJCcokseFYemRjj8KeJBDZLayQwztIpZZACqn8eM+uBRLKY7RFjYBiUH7zJK9DwOw/A9alsaKZgWFPNEkiFiDMpjBaN+enb0571WM+1Y2dXuN5KfLnGTncuOO/5VqXsAluBM7ZYbQdjZJHPZSBxVSESwakt3hSq8yGM5YE4GcHqe3rTUgsVFthJcRxwwGOFgzxpJkEdzznP/wCsVLKwW1ysaI4woVOCP1Gc1r3bQXDmQPEx2mMODtZwe3f3qhPbC3mXa8SKWI2l8KOBgH0z1oUrhYqWjwQQrMIZUEmFyuW388nnI59Par0Fy8vmKmCjxEKgwrAjPOOxPWq1k84h3WNqQCwVgBgcdgeeOp6emKuyFoWV5beTBBKbiCoB7njAHtzQwQ0AJCVmtpXcAgKGKq/45yD7U2BJDChlSYEHi3ETED0xzwfc0IGuBIDdrJGqgxrGql2b6HA/SpBFcRACSMhygXbJNgjpzwOuKQFaWVGx5p+ySK2CWcsR6ZHp/XNO8y2uJmjKWpcIRuiOzj+8CeOfenvaXKSyTDYJARuRkBUAnJ57iopfLjka5aGQRHBBWLkN6Yz/ACp6ATDIGPstzx/dSEj8DnkUVTJuMnbcNt7YyP6UU7CPZ0S1mt1mu9TadAOGaXYM/QYqOYahDCPsV/bGM8gSIGUD2NZVvotpKS1151wzYJJX5c/Srr3VjpsOyLT5ycfeEO4D8K3MTLvodcmDl9ZfEnG1flH5+n0ptppUtltjGq7QBuYiUk5+tRQ63rGqXLKLHyLZTgGaPax/wrRQ3UDb/s0cy4yQV/wrNpdxpguozaMVIurW5SRjguPMfPrzS2PiHX7oTIX0zy8nyzJHhgvuBVYeLrGIlLjS3RlOAqRcH8TT8+HtWmyLJ7Z3BDSFSoP4ij0YvUx9Zeeb97dHT52DcLGMAD6A5zUtv4nv4YobfT7axjYqAWZCAp9y1asOjaDpqiW1MMyI3CluM/WszUYLu6djHpcXlk4yRkY/CpfNHqUrMbd+KfFqWYtBc2MRcn/SIHyfx9PwrP06C9iw11c39wzEZYyFtw696cEh0+QC+sJnAIJ8lMKB9K24vGumedFaQWtwoLAO8w2oB/OhOUt2DSXQja9sJWnjWcxSrllWcFQ5rDnluTITMy7cEpHt9f8AarTvfEcVxcyRx2sb28Jw0ic7mqnf3K3VmkYto4pmOVcnOBUSdykrGXKfs86mScSxlSCVbJH1qcHTt0cMhJkKfOsYyB6Zp9npoRXN3JCc8osYwCKdc21pFCEidQGbJC5JNZu2xSKs5s2dYoViUvyZJEAw34dR7VJbWtzH5gidgJGAl2sFyB3ojtYZArSJtUcqxPOR/So5L+IRmB7g5JwAEx+tG+wInR7FvPSFsMOWSRMAnnnP171S+zrPqaYvN0wiBID7gTzn6AUk9wZgVid0CqBtK8EVZto7W4tFFttVApV2IxyewFFrAMigihXy7S3nvQ7ZYg4Qn0pj2NpHC0koMaFj8pk2tz2qb+1dS0eX7BJcD7KFwoiQcCs691GO4RXjV3jVsBE67vXnk1Vn0Fcv3FkgKC3kOwL+9jWTd1xjPriqs1pC1tHGQ7bSBvdNgJzwTnp+FFhM01oZSuXOUVzHjH+NRZu42MbupY8Mr859PoKLNaDI7id4rrykBYqdxcSkoT1p6WwvLrzmk3QoS6LH8jJwOV7GtKyAwse+FC7kMYxjNQ6gZzMyG4ZIR8qQKgJz9aLgJp1s0kaiTawXLKVOGYk/xegrTuLVHeWONCsjkEgtkEAfdz2BrKsL1UaUxxiSNcb1cbdo+verVzfrZqlvbQF2kYlCPmAJ/wAalptjKlxYFJPMtpw1u0JLRuwCB+mP/r0WmmMqxGN1EzAmONhtC46Z9e9aiSx7WtJIoVYxhSgjwAxqlIYoywLFLpQFLdQPx9KfMxJEVwhjWO4uXMUigsoGGAJPPA59KgWySaZ7k3IQNj92gwwP49qZJ5M5Uv5QkaQBnMmSB/hV+W3gRj5bxGbaSNvAOev407tILIzSy27RxQzTRsCS4C/eHP8ACOuferMUyOryLbCDMQjcD78hI6kelEeo3Fm8bKInRCcuTlgD2z61OZ4RA1zc25YEYOCN2KXyAhfZNC0aWSgyDAnVdgI78Dqahg0ZUZFVBFDIMsFJzvGejDt7UJfNOpMUc8UMTBkUDPHf/IrWsLqyjmPl+e+QRlVJVCf5UO6DRmRcrYzSuiFiisCI923nocf1qmGjkmWOOJYTGpxgbiuT156+ta12kNxKS0SCQZDybeAPX61Vlt0jjjnCSKTJsyMnePX2qoyHYp2dpPZu1yJN8isSedu0Y/OpHuWaaGTUIN7MwO4DcxHu3cn3rR1G1tpUxG8rlMENHJuIz2PrRFpx/extFJICoCsDg7vrQ59WCiV9PtVuC6kyxo7FooZYmKMf73HCkelWBaKjOl5NCqR9Ckf+sz654p81jcWwDRz74nIVyXO4VVadrd8yqEWM/vSeVde2B61N77DtYgFnaSWLbnKSAs0irJuYKOm3tg+lJaaZAFku7Oe53DGQOWGc/kKQ3cE7oxtcBiQsgXBK/wC7Vy2uZgPKM6IzZUseAB607yQrJlRIprYEcj5sfvPvuvb8KjBkhUrE1s8qswIaPLD3B6Hirk85iAgc+coyHZBkAH0NU5YLSC1Vh5gEhCqAcnH1qkxNEmny3CrKZAig8EYKg/8AAueau2ks433M01vcJGflBYF1J7Z/xqGCSCOFnRmjLEMVLEE/0yauF9Ne4t3KSNHKPkQcc+h+lJlKxWF4ko3JFJHHGjFVnxjd07c+9RBZmhc20sUKlgxAOX+gBPNaxtmSRpC7JCu4jDh2JHQYqhNBPfHhYAu3zPNEQU4HqKEwsQW1stxdfuYma2VWDDdklu49c5pGtpHlKSPKwkwURnwM8fez6VYtrS0FgRFAbmVmIMpk2gnjJA9qU6Xa2sbPNCfJJ+60hbmm5aiSK8AjtGKSQyhVbOG+YOOecjpz/KpnluZ2iktGAYqVwse4knHJ7YqRrb7NCotvKlDcAlSSvt9KZaQq92fMZrZ1Un5MqW+lJvqh26MV3ZZP35VCGPzAYUNxU1tbEPEIYgdpbcZBkkn19qS8nRUiLqq+YQSr/NjBx19e9LcCKIb7gGV5MAODg4HoKm4yaeKZFMccMUciHAQdQvr3/KqD30bSiN2ZUwQM8gH047Z9asG5ilWJy2x4wShj6kds/j2qrLcJcKrCSF5VGXyoAzTQvIpOU3tizixn1NFXVjjZQxns8kZ6UVdxHVQar4mEg8yzAAP7tYzxWza3etODLqEsES8fJjJA+tZum6zqN0DueKDcPlDDkfn1qvdWF7ctKs+tnEgxhFAArcwZuXvi3TdOm8uZ0mO3IEa55qKLxXpN3CJJ7+WJmORAqYNUrTRtE0+NBcytI5/jfvVq71TRtLYNbWyXMmMDaoJpXfUCw3ivSlUR2dlc3cmcY8k4J+tZGo+IvFLyBbbSliQH7gizn8a1LbW7+abzjYxwQ44BbBFT3OqzSR+WJ44RjOfL5ov1DyOTsjqkN893qGjmdiMiMrtwf5VpQ+Mb+3nc3GmgQgYEaoeKaZru7vglteCeVcnayYUj9atSw+JXuNpazA6qoY8VKb6D0Kz+IfEN/uew0hdgH33BXH51nnw5drZS3uqXSGVjkqhzj2rUXSdcAkGoatEsUh/5ZjkU1rPQNItnkkvZZ5sZ2u5bP4USu0CMO3NrI0cEFtJC5JEhDZDfT0rWnitbezBC4wcEBcsPqajudZ0qwhWY2ZLNjYAMEGsW91SW6k2wo6iTHmFucf0qLX1KL9gqrNI0ZLRgZBfmpTInnCZpNikkEAc5rDWX7NPlpXKkYCnpmm3NyFcNtO7Oc1ly3ZRdlljVnYOJRjAjP3hVWWWJ4FKRR4H3srk0LAxIvXkGD1BHBFIYGnu1ZEYpgkgHAJp2SGVraSWS5YbCqHkHGcVqPFNcwxQh22AnKIuDViWTasaCNYwVwcDJNQx35ghfzG6dOxpN32AhMG1FiVJFcckynJBpps7W6t45JZFRwShZRg1O95NcBfLePDLjceTiq8CMrsJIw0SDqO9CuBJeSXGnQx2sQ8+DAG7bycUvkJOizSPlN2TFu5+lBWbzMyq4j6qR2FMVY3YGO33g924phYlnkgikjSOBE6EDfzS3KuVF1NYmQ4+Uh+hqk4b5mdNoU8AHmmPNdeTgkleON3WlyhcuqQiRxNCghlyG+fJFSWEO52IJjAyEHcelZctxE09vGiFSpyWPY1a3M87yJcGMDqexNNrQLkzyGDUDNMsjgHlhzyKjliFyrOkBIkJLAHLPUdzM8RhUOSkp5xWmYmSZGRth24BpPQDLlgtLmONHsDFIARvzyTT4DAN0cbtJKgHyuvBNSETmYGcgKvVu4qSJoEby4yAc5L96G3YZHe75LFo5LdEkyGKxjAArJgjSNlkniuC2MhgeDXQXV1bNGDcF0IG0MBnIqg4V1hEMoIUFRk9RTi2IsxTJHIvkDkgEKwwKILiWNpSMPcFicKdqsKgt4G2kSgFgcbgMjFSC9WULb+SFCAgOoqbDIjqd3BNNaTW0QaVQQowQo96s3M8LadHFJEibgTujOcGqK6dJMxeVgFzjd0OKeltDbyKI3YtngnkUO3QcURCJHVYjuikVd2SeGH+NPNwkZCb5to5THTNSiUmZ5JofNU5GQMYptykLwq4jZI1ICsTjBoKK5u57m6+zOwBkYHjgL70StcTSS280okwwH3eMCrJgivbm3EbENEMFhyCKtSwObglXAhUEFh1zT5kTYyord52WRxHGiEqFPBP/ANaptR04W08MMJjug0YyRnCH3q3LZxIgUuJCwyGPAFSiZFjVYk3zFcAAYBxS5uwzEggugZIVVQyMAZCcD8BV+XbaW5luFjNycFAOAB61Ki7+fJAlJJYE4ArJuY7h7llO12AwMnoKpe8xPRFhJ0eMyYO92AOR0x3qCaczXBSONUkiYNuU8j/9dQpb3YLpHMJQgxtJ5BrQgsYtvnmdI5GTDZ65qtETqySO7lguhOH+QdyuQfWkla0uAJo5m858qOMACqsbz2riJvmy3zMOQRV+8smQJIsYIHOAetK1igEiKPImkkTBym3lfc1KZ4GaFTJvmLFUIGAc+tNtIFdVMikHBKgjBxSXb2JxjKOvKnGOancexLcTzwCR5JVKkbcBcCjzoWVTFGGkUAAF+tNiuYZ5Y4GDSyuMANxinSxraQvGQDtOVIHINLYBTJEbZ1aNkYtlkLZBqsAjwhGaZmBICkZx9KbPNE6qDuLEAccVAXlSUJC5CqwZWJ5NVFMCJYCJ/vrE0bcKVxke9JcyrO+ZI41XlchcjNTXss1w2bgBZCMgjjFUiwIyWKgcE9RmrRJILh1G0Rx4HH3BRVQGQjIkfHaiqshXZ2st2YpFElp5igY3JjirEOrrbgn+ynyBnc2MkUh/1Sf75qS6/wBQf92tOhlYZY66Ly6aOa2EYzwMCt8TWjELHbxeYRjJUda4qT7lbGk/cf6GpU+YbjYvSyzpcNHM8GwchQxOKiP2a+B3R5C8cSEfzqna/wDH2fp/Wrg++f8AdNTe+jEhlrZae8zG0ZYZl4LCTkCpxbFrqRU1iUuRg5kyRWNo3/H9P/wKqU//ACFrj/eH9KrRIPM6QaMkqF5tWlkOeFdhimJBocSsszJLOMgFucmsZvvr9RWQP9fJ/vUnZdAjqySW7t47+QeUsyg/KDyBVyRxesZY4UgQL8yjisS1+9d/9dRWjF92X6Cpa0sUu4q2zXcDSFwFQ8ZFJ5hVdkxR1xjjmn2v/HrL9ahH3l/3qz62KIJi7YA4RTwvStOIvcWqBX8o4AyDisi5/wCPg1o23+rX8KJbDQ4mdVyAXCk5Y8VDdQTSIpTkEjdzkCtJP9RP9Kpxf8er/jST1BiRwIrAhCXwBgdKrut3ZFjIhIY5x6Cr9l1/EVZ1H7r/AO6aL2dgM+G5a4jYNuJOQB1ApIYmikBDgkcEdCKdpH+oP1qCT/j+b60wJpfIZiZmOScFOhNMcW0+AsbgL0INRx/8fx+tW4/9efrTsCH2z2buEePJXIAAzmq9zb20DLtByWJ29cUsP+tl+n+NLdf61foP5VNrMCk8bJKTIWfDZUCtLzfOhNwSQVGAvvVeb7y/71Lb/wCpP+9Q9rjIklBkYSEkvztNMRA92ZSjIijGByKW4/1x+taFt/x6v/u0wK8SSTswfnj5VIzVe1sil15si5MZJC9avW/+ui+lSt/x8H61Lk1oG5my3v8Apohnj8qInOcZrVEfkQKYnURFs5PpWXrn31+hq3P/AMgZfoKb2TBEU8qmbyVk8zcQCB0FWDbshytsSAQFJ5rL07/j6H1FdZ/BH+H9amWhSZkXUU1vCzI2xSMsCMg1nxXMt2pBRfJHJHTJrb1r/kHt+NYFn/qG/wB0UR1Qywb9bVUSOFQWI5FO2o0xfzmCNg7AcA1nzf62P6f1qzF/rx+FU1YS1LrgpA6LEQoOQSKZFMoYFgoJU/MOMVauf9W/+6KyG6f8BqY6gWJbhJLVY4yWmJIJFZFzFcx325MlF6g1esv9av0NPl/10v0q07SsJq6GWVokqyzoxiYctyeatwwROrgMCwB69c1Bp3/HnN9KdZfcb8KctBIlcRLEkVz16blFXIojDGEibeAvBfnFVp/9YKvf8sT9KhvQZV8oKAzPll59qhdDIuXRSuTjBzTZ/wDVn6Gkt/8Aj1X60dLjFSVkQLMgDhsK/Q4p0cElw7xyHCA8Z5qHU/4PqK0U+5H9BQ3pcEUrm2jjYBX2P0x2qnPE6srbgTngCrl//wAfK1C/+tSnFsCGZXuJNjrgKM5PWqtwFVG2AegA6mrcv+tl+lZq/f8AxrREsr5kHADYoqweporS5mf/2Q=="/>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4" descr="data:image/jpeg;base64,/9j/4AAQSkZJRgABAQAAAQABAAD/2wBDAAgGBgcGBQgHBwcJCQgKDBQNDAsLDBkSEw8UHRofHh0aHBwgJC4nICIsIxwcKDcpLDAxNDQ0Hyc5PTgyPC4zNDL/2wBDAQkJCQwLDBgNDRgyIRwhMjIyMjIyMjIyMjIyMjIyMjIyMjIyMjIyMjIyMjIyMjIyMjIyMjIyMjIyMjIyMjIyMjL/wAARCAEpAcI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COJx0FXo3FUIkNXEHSuK512LSv71MJAKqoDUwBpXCxN5vvS+aagCnNOCmi4EolzThIKjCU4LRcY/zKQyCm7aTaaVxWAyimmUU4pTChpjAzCgSg0wxnNOWI0ASBge1LuHpSiM07ZQAz8KUAHtTglPCUARhfal2e1TBKfspAVhHTvLqwEFLtHpQBV2Yo2GrOwHtSbB6VLQFbaaApqzsGKAgHapswIAh9KUofSrGBRgVSQFYRk9aQxVaCj0pSvtVWAqeVzR5VWSopMDNMCsYjSGGrWKCopWAq+SKPJ9qsEAUcUWAqmEelMMAyOKuYFLtHpS5QKfkDHSl8gelW9opNtOwFXyB6U0wD0q4QBTSBRYCr5I9KQQgdqtYFHHtRYCsYfagxCrBIppIzQBXMQppiHpVg4ppxQBVMQpDF7VZxTcCiwFfyx3oEQNTnFMyKLAQNEPSonhHPFXCRUTEUWAz5IB0xVOWAc8VqORVOXFAGb5Az0oq1xmirA10hB6VZSIAU9I8VMqDilyiuNSIelSeWKkCACnEYo5RXIhGKdsGKfjjNIadgECgCjApCaTNKwxwAxQAKQGjNFgHhRSFBSAml/lRYLh5a07YopuaC1FgHnAFJke9RE80hJoAlyPSnAiq+4ijeaQFreBShxVMufWgOaALm8UeYBVUOaC9Ay15tIZcVVLmmlz60AW/OpPOFU95pN5oEXfOoEo9apbz60BzQM0BKKDLVIS00ze9AF0yimmWqZmpPOoAu+bQZeOtUxNQZfegC0ZCaYXOetV/NpN/vQBa8w04SVT8z0o8ygC55nHWkMnvVTfR5lAFkyZFMMlQ7qCc0wJDL700y+9QEmmEmgCw03vUZnPrVdieaYc560CLfn+9BmqmcjpRk0DLRlPrTDMR3qAsaYSaALPnU3zaq5NG40gLBl96a0vFVy5phc0WAld6qyNTnc1XdzVJAMJ5oqMtzRTsI7JBUqjpSAU9RxVCHgcUuKTOBRuxSEKQAKiPtTi2eKQA0xkZBNKFOKlwMdKOKQiLacU4LUmMikOBSsMAvFBGBSbhSFqQDSaaT60FqaTSGOoIpuaQsPWkApFGKTfRvFADSKAMUpNNLCkMXJoyaYXFG+gB+aRulNDjvxQXHrQA0k0BqCwppIoAcTzSZpN4o3igAJNMJOacWWkJHWgBm40FjQWGcUzdRcB4Jo3GmbqXcKAHbz3oLmoyaYWFAEu8+tKGPrUYIxRuGKAJd5o3motwpMimBKJDSh81ECKcMd6AHkmgmkJAprMKQASKTIppemFqYEuBRgVCHNLvoAkIFNKimmSmmTjrQA8qKaVFM8ygyCgAKjtTCooMoHemNKKAEKA1A8dSeYKY7imrgQGPmipN9FPULHZ7eacFwPenY5pQOelWQMAzRsqUIc0u05oAhCUuMVNsOaUpkUAVyDSEEGpymKY4xRYBoOBTHOelOxxTCOOKQEZJppJ608g0w8VLGNJpM00tzTC4qWA5nx0NRmUimM+c1Ez46mk2Mm83nrTg+e9VN/vQJQO9K4Foye9NMo9armUUx3pDLBmFNMo9apmTmk8ygC6Zfemediq4fNKSMUATGf3pDPjvVcnjgVEzY70AXhOD3oMo65qgJQO9OEox1oAueb70hmqkZRmjfQBaM49aaZxiqpbFNL00BbM5o84461VVs08ketFwJjPjvTDOM9ahYk1Fk5p6AW/PIHWkNwfWoATjmg4NAFgXB9aUzmqwp2eKLjsTic9+tSC49TVTmjdii4WLonJ4o8zPeqgfFO8wUAT7zRvzVcy+9Hm0AT8d6M1CJRSNLQBMT6GmE1CZhnmm+bg0ATE0xmNRmX3pploAeXNRl6YZOaaXHWmIeX4pC2RURek31Qx+aKZvopiseklAe1OEfNSAfNSgHitLGY3y+OKAmBg1MqcZoKccUWEQ7ATS7AB0p5BFABbrRYZCUyOKjePuat7MDNRsoYEClYLlXYAeahkwM1YlBUVA470hkOeaYxGKHOCRVeRyFJqWMJCAKrSOB3przZHJqnPKRyDWb1GWDKPWonlGOtUWuCGxmmGfPekMu+YM9aXf71n+aeueKd52BSAumTFIZQeKoNNTDOR64oA0iVNQuwHQ1TNz781GZye9FgL4lC9alEwxWWJST1p4lPrRYDQMoxwaY0gxiqRlNN805pWGWmcdqQOB1quJM9TzSlwO9MCYuuOtKJBiqhl5pBKM96BFwuKjL85qsZfejzPemMtiUCgy+lVQ+aceeKQE3m+tBlFVScUm8+9MZcEg9acJBiqIcikMxFAGj5o6DrTTKM+9Z32g5pRNk0WA0hLxSGTFVEl4p5cGiwyUy470eaTVZmNN3kd6YiyZDQHNVw+acHx3oAshyTTtxIqr5oWl+0D1o1AkcnPWkBP1qIyhu9Jv460APZzUZc013yaZuJFMQ/fSh896rl6Z5vNVYCyX96Zu96ZnNGfWgB2feio8j1ooEeyiI9ODThCM5P5VIJUzzwDUqOpbpWxkRGIjHvSiE1bUoeoFP3IBg0AZ7wEH1pFQLVx2QnioiA2D0pgV2i3A4qHYQSMVoYCLxzVSV+TSApTgHGOtVG468VZmkBbA655qlO5X/AApMCjcSlWJPTPWqE1yNhweakuy5yMde47ViTyshINYyKRO90NwGcn1qB5wzYzxVF3Zj1570hJJ61Fiyy5BGRTAV9agJY/SmkscUWGWSQenFIWI71GM45pCGPQ0ASGQHvTN4PGaiaJyaBG47UxEhxmmkY70mG9Oadgk5oGNBwalVhjrTcH0ppJU0twJc85pGNRCWlLhvagBSxzSlqaBSE80wHE5pCT2pgJFPwcZoAjJz0pQTTTnPSpF6UAPU54zUoIxUAIFBcdqQyUkUoUGoNxzmnq5xzSAkKccdKgdalMnp0qMsDQmMgYYpAfelemA1Q7E4fHSgS1CDSFhimiWTGf3phmFVnJPQ0wZzV8qIuXPN54NL53bNVVPTNPJyKVh3JGmPrTDMc1Hk5xTTknpTJuTCU07zyO9RqgK0NH3oshj/AD889aVZuKr4x3pCSKLBctbwaAATVcMamVzjmnYQ88U0vgUEgioXyDQO47zB6UVF+FFMLns8ccpk54GfWtGKJyMAjNRRSoVB2jn0rStFViDitDJkQt5ByakEDMM4rSWItjAqRbfjApiMKSBw3A4qVLZyua2DaAkHHPrUiWwAwFpDMb7OSpyDVae0KqSM5NdIbYY+7Vea2UqcigLnIJYyF2Y8j1rO1PZDndxjvXavEkUbAAZxXG+IdrIwwKmWw0YL3KHgsDnpzWReui8Agk96zri6aKZgDjB4qnLdtI/3uMYrJllouoYnPFPLjbxVBX5+9nNTb8L1qWiiUyKOppVkBqqSWOBxSgEClYdyw8oFPilU9T+FUxknmgvs6UWFc0jKmMCmiVPWqAZm78U9FPc0rFXNBXX60MFIyOKqAle9BlI4zSsBMcY61G44NR7/AHpxcsKdhEW3nrSHIqQ8cimlgaYhA571KvzVEBk4xUwBVelJjAjAOBk8kDOM9ags72C+hMkO9QDgpIACp/qPQ1MxIGc4A5J6AVZ8O+Cdb1fVXudMtgunTACSaVtiK3P3e7Dvx60XiovmdhN9SowHam78V6NY/CO6lfF/q8US/wB22iLMfxOMflXU2Xww8MWmTLbT3jHvcykgfguB+lKnOM1eLJdRI8LkuUT77queBlsU4GVm2rDOzeiws2PyBr6Pi0fTNJhLafpVnbHABaGFVYj64z+dRNfuJV3FhlsVw4vMI4eag1cqN5K6PnxYbsQST/YrsQxjMkht3Cr9SQAKasoPTkHoa9P8V+NptF8SSaebL7TDHEjlhLtbLZ4weOnrXFXf9h+ILknQ7aaw1Mgs2mTADzxjJMJHykjk7B17e+tGvVk37Wnyro73+/t8x3RkAg0mAeM0FGyQB0JBBGCPw6imI+fpmuqxSFKEjHWm7D6VYQZUnGewPvTgNxOOwzRcorGLioWjrQKZ6CkEG4kY5AJqlIhmcEHpTwgFWTARyRjNMZSp9aq5JGYgRxTCu3ipdx6YqNiW+tCER4BNO2gc46Uzad3FSAORVCFBAp2AVzmoWVqQBwKVh3B15pu3NLubPNOwSOlMRGEyalVeKQAk9KdgjigBCPmprAUoBzzQw9qAG4FFGRRTA9uskcxrnHHtW3ZoQuTzVa2tj5YzkY9av2m0NjGa0My/GRgALzUuARxTkA2jAFO+agQwEjquaUPnjbTggPXmnBABQBHgj2qtOr7SQaufxAU2ZAUNAHNX/mhW2muC18TlW+c4PWvSL2IbWz+tcRrsKtGwHWplsUjy+4VnlYEkkHrUJhI5Ga0rmLbKwI6GiKAMMk1hc1sZoDDpUnJXrVmWBQ2M0giCjv8AjRcLFdcg45qTORwaCvzetWEhDLknFK4WIFTIJpjRktV5I0HBNI6pngUuYdiooxViIZHIyaa4RfY01ZB2NNgTOoIwBzUJjbOPSp0bPJp/BPSlcZTKYoUMD7Vb2Ag4pVhyOlFxWIQpI61GYW3fWr6wkdRUscG44A6UuYRQS2bg1fsNKvdTultLK3eeZv4QOAPVj0A963NE8O3muXHk2keIwcSzMPkj/wAT7CvXNF0Gy0GyFtZpjPMkpxukPqT/AC9KFd6kSnbQ5TQfh1YaXsuNSKX98CCFI/dRn2Hc+5ruo4MIAoUKBwAMAU12jRskkkdj3qeKUOuelcnsXVm3V26Ihy7CpGFBI5JpcEd/zp4IoJ967Y0owVo7GdyGTa6lM81i3duxJ4zk4461rXKNxIjAEVn6hqMFrpF1fSooa3iaTaehIBx+tedjsD9as09TWnPkPFPGl4l54vv2jbekWyDPTlFAP6nFc6EWR1Ug4DBlI4IbsRjkH3FTAPI7STPukkYvI2OrEkn9TVvT7JZ7kGTIhB+ZwcECu6PuxSN0ug0yXaOi6wxe2dlRNTkU5U9hMRznsG7966u28LWChTJMXL/MSpwGHsf61NpsB1zzrKzhR7Rf3c5lH7sKeufX6Cuu03wjp0FtHB508MUShUEOFQAducmqj7y0HdQ0Zyh8OaaFKRpKM8AZyKov4UQBjBchsjAB4I/KvR7nwjG0BNlcybhkhZiCpP4f1rjr8y6TdSWk+5ZIwNsZ+VSe2D0pyjy6jhKMtjATwtechpIiM5yGwamTw1Ki7i6NznOcCunstI1XUMvBbt5ZUAvJ8qn6Hqfyq1L4X1qOJnKRzEZISOTBNCi30E3C9mzg7nRZ4yWETFeeQcg1nS2LbW3IQxHGeM11s0l8rOl0n2ORSCwPJx/hVC7iS4iJLbX6hozgEf0pXsxuHVHLm027sc44yehppgwMALj2HWr8sDoQHGCfToaaqZXPFVcyM4wBc/4U19q1dlBAPFZ8xO7gHNUtQYhIPOc03evQ1EQ3IqFkfdkirsSWSFPQ0wyBTjNQh2U4IoJJPNHKFy2jqe9Sb074qiDgUpLYyDRyhctko3TrTGIOQCKgUsBzTQSCaVh3HFOetFJk0UwPpaOMMMA4FWooFQe9VYQxI54q6pAGCasglXAFOBBqMEYzmlDCmIlA460YHrUe4kcU4Hjk0BYfxmkcnbSZ4zTGkGMUCsZl/Ezqx7VwuusI9wHU5GDXd3FwNxUjOeK5jX7AMnmAA45qZbFo80vbUktIw468DisV7oxtheR613Ny8CWrJIADjGDXL3NjHtMgxgnpXM2kzVIyTcszZOKDcFsjt7VK9sPTrTVtDyQOtVdCsyMSZanidgMAUv2Yg9eKmS0PB6+1PQNSJHlJ60ryMo5NaKWyqnI561G1kHOajmQzJeVnbk0+LIPJq9Jp2zkUgsmdeO1VdCsyBZRwKl3nb79qelhtbk0rwEHaTU6D1I1nIbkc/pVqK5BxQtkGXJHNPjswrex/nSdg1Jw+4Z7dzXY+FPBk+sbLu7D29j1zjDzD/Z9B7/l61keHE02HVIDqMCzQZIwxwA3GCfUV7NDdRTQh4mG0cYHGPapVjKTY+0tbfT7WO3toUhhjGFRBgD/PrQ8+47QaieYMME5zVSWYCYKPY5p3bIsWZCWOeTzXKeL/ABuPDarY2kazajKm/wCf7kS9i3qfQV0NxeQ2ltLc3LhIIULu3oK8N1e9k1bVLrUJjh53LBfRf4R+VSty4xvuT3vjLxJepIr67dxFwfmhYR7fpjHSqPh34keLbVpbK41eSee3YgrcosnmL25xn9azZVZmwDWbqlpLB5eqW6Zmt/8AWKP40/8ArVvF390uUVvY9asvi9qEasNQ0m3nGMB7eUx/o2R+tZvi34lW2u6Umn6bZ3cEjXAW88wqpROq4xncpOPTpXIQTRT2yTRsDHIoZSfT/wCtVefTYLiYStHl1GAwYgn8uv41MZJP3gdNbokEoY8kjJ/EVs2yMzQWMOBJcMFLEdCf/rVkJbEHHQ9q6DwqRLrUspRCIYiFbqQeB+fWspvQ1Wmp6FYQw2VnFaW6jy4wOScFz3J9zW5ZTOM52jkYAbJNcvFKQhGTkcgAZNWLbVYSVIdSB8pC8hj/AI1VOWhiztoroOu4AnIyAfWq2o6XZ6rPBJcor+TyQR19qzLS+Mgym4FeNoORV1J5I45DIAoBPOM8e1be0ina5PL1RqGUKMDAA446CoBNIWY7VAJ+U5xms2W/WMlxJjOMAnAqudRWVwA5z3w2Aaq4lGxb1XTLLWoJILyNCwA+b+IfjXkerWl7pmrXFrIhZYnzG6cqQRnPX869SW73MAeXPAHt9a8/+IkUE1/ZSmZ4nKMoUcjII7evvSkro1pStKxgQyi5gJkUEjJBHPGaYQAxBPH0xiq0LlZisYyNpzxt/So3u/lPUH9RWaLqKzJpQM8dPemfZlfnHNVhccgMTg1J9pCjinYgd9jBORUb2+04IpBeMGGD1q2JfMTJGaeqFoZ0luuD0qt5BJOK18RtncPpSi2QqSDimpWDlMQxsGxjpTgh21faL5yM1GyBTg1XMKxTKHHrSpHwTVkgDtURBIOOKYDcr/dopMH0ooA+klOOQanA3AEGqqRHPByKsBWUcVZBIMnin7SFpqhsZINBZuh4oAcN3WlJYLzTA5GRTt4K0xCiQgYxxUU5bYcdakY4XgVFLIFjLDkjrQMqShUiLNwRzWHeSvIpOMqK1J7+KSMhhjHbpWLdXSJbsVP4UmBxmtW0c0xK/eHOK5icXCSlWRtgPB7V10Zaa4lM0OAc7SeM1i6hOI5TGgzk9CMiuaS6mqMpMs4BrQSBdoyvXpVbIVQdoBNTJKWwOgHpUMokNrEBkrgntTcKnCipmDMAd3SmtEu0E9aQEJCleAc9zSA7Qeop4BzjPHpSOcDOOB3oAhM+SQRnHrTo3LA4GR6dqYRHnLcA09PLUna/HpTYEUplDcDj1qMhywyce9TNKCSOvoKgdiOpx6UIC2hwqnceuKlQjaeeaoDcwyDwRSm4KrzyaVgNWAbmyT+Hauj0zxLNpcTglpWUfuwTwfY+3vXFQzy7uPyq8krbSSwJHY1LQmj03w54rsfFNn51pujuFVTNbSfejJzzn+Ie4/HmrU8siXaHkj65ryLTAukzGSxkkikLFg4blevA9var3ibxH4ivdOFnaGMRzJ5cs0Q2uGyMknsCPQd6tJOVkZOLsafjPxOt8w0u1fNtEwMzg5EjDoPoP1NcXNMXGF79TUzwAsBkYFTJZKF460KyNUrGZ84OTUwmAXHUYxg9DRcRsHYAEDtUCQPu5Bx1qtxlKBv7MvfsXItrgl7fPRG/iT8eorYt5SWCkck4x3zVG80/7dbvAWKuTujf+6w6H86s6TeI9l9pkjxdREwzRnjY46n6H+tOWquKK1saNwotrOWUuvmBTtQcnNZnhjVFstZXzpjsmBRgRxk9DVHUL8zR+UWwSAAvv9azSCAQHwegIHSo5bqzNJWWiPVNZnum0O8jsX23QjIiOcc/X6V554M03VU15bm5E9rDAjeY0r7d/wD8V9RWna+MLm3tViuIFnUYVX3bWx/Wlk8XvsIhsN8q52mTlB9RVU+aMXGxg46nruh6tFFEm/5vcnpWnc65DICowgA4wcA9a8K03xbcQyS/ayzCUliUHT2x6Vdk8biBSA4lfaQgA4zXnVKFb2jtqbe7a5o/EXxHrWnWluNOklgiZ2E0kYyV9Bn3pvw28T6rqkFzDfStLFAQVlfkkntVLTvFVner5GpoUDE/OfmQ/WupsNR014itpNbkDsvynFetBtQUZLUwa1OpF1KoCgAkkgEdq4nx3qcc99DYyPtMUe5xjHXt/wDqrTvNetrCEtHIksgwRGHyWzn9BXAXt7Ld3ctxKNgkckYkyAf5/lTb0LprW5PaIkk0ZGQQSQM5wKdcwSI/KsAeQCO1QaezRXcbx7mZTuY9cL/nmum8yDUI2LKqMOgPU9BnFZN2ZtKN1c50qRhSOQMj3oeMYBH5VcntXWQqRkg0zyXxgjHtRzGdihtyw7VbDhIxzSm2baTgZFQbWc7c4INO4WB58kANxSi5ZVwG+opj2pyc1HLEEAIJzQrCsWUlDcnr61G8g3dsCqp3gjHQ0r5C9OvemkBKZlPFQSF1PHfpTcAMCTzUw2upJOMVWxO5W3v6GipcrRRcfKfQcWoY42kVZW/BA4IrMNldoykYIFTxpcDIdPfNamRppeDGAalFxuA96qJEcJlOG4z6VKtuWyAcEGgC35ibeSKRWVhxUCQshIc59KsJFtOT0HNADJY3Zcg1mTx3cJbJynXFaM+oJGwjQZc9AKlSMzxbpeCe1AGItxYuqrIMP0NYmvaXPJE0lm6oBz65FWfFFzb2i7I1+cnC461X0K01a7mja5cfZG6gjnFTzJuw7dTjLjUJQDC6MGU4JFVfI+2sGjUs54A6c16Zqnh/T7OOScKuTkk1wZuIkuGaMqApOO1Yz03Lj5GTLbG3wsqbXHQHvSMoiiEhAx3HQ1pzbbtxIWAA7ZzVWWBZ02lhweOaxuUiI3CG3yp6+vNVo5nY8jj1qybREXYXGPQ0kCqGZDtI/Wi6GQgMzbs465zzRIMRn5c/yqeUKnyggEn61EUZD8y5U0XArtF5kIAbBP6UxLZ0GNxNSuSuMcD9KkEqspOQSO1O7Ap+VKrHIJ9OKeYC4BPX6Vdgu02/OKleWLcNgzn0obYFF08uLGPxqqI97ZC8HqK2ZWQqAUyfSqrou0bVwe3akpAMRRGnoSODTGlYq3oR1qUwsVHPJp8VtvGHPPQ0XGUkJU4yQT3pzmUNjfkEcVYe1AY4OcdKjiXe53dBRcVhiKec9aUymE8jirqJBtIJwccVFLAJUwBkUrgQM8bqWxgjqagRwzYHJ7VditlC425IHSqdyjI+Y0OfSmhjt0anLjmub8Qzi01ZrmIkKyLHMF4zxw31HStkO6zhpUOBzWLrrA38gYZRuv0rSCtIT2M8r5jxqWBBIGV5zXRQW1jbxgSoHcL8zdAa4qK5NvIIyThWDITwSK7CCQOgO3IYA5z1rLFqSsk9Dow3K27kwt9OZsLaSkZycSZFSix0zO1UnUnuZOMVGNyHlyqkAcHkUKyAYKCUggnjFcqlNfaZ18kH0HvpGmPnAlXAxlGyKpnQLZnxHcsM8gNHnFXTJC21UQIrHlWOKlLgKI1kA77X5GKuNWoupDo030MpNAuXyYri2JBxgMR/Oo5NJvYFIkhCAgjKHcD+XFbLlGXDCIA84JwTViAsqDy3KsRwyNj/AOtVrE1FuQ8PA5gfuyCVAIAJJJGfpVqMxoA29lRhyw6V0QYyYE0cUpYdJY8ZPtWVrFlaHTnmt4WtbhFJIQ/Ka1jilJ2asRKg4q61Kul3MS3EjzyOTJkK+cqOOM961TPNlfLSUqoAwBy2Ov0rlbEtHbR7z++UZPGSf/1VqW95Nw2/5uC0f973reUdTKEtDq7ZxdReYOcDBPWmPbOzEhse1RaJc7beVCpCiQjB7GrrTjcT2rJ3TM5LUrRQOMg8g1Xa3McpIHXtV9rhdoxwaDIuQSuSehpXYWKIjYnJXg9qqzwMDkocVpyzENgAAjkVG9yWwCuCPaqUhWM3yiU5TBqKTG0LjBrUnmXaABzWcSpJBPOapMLFcwZIzUcuY+Bz7VOsojYgnJJxQ0QZQTwSe9UKxVG7HSirf2ZP7360U7oD6IkvIUIG/JPTFOW4R3xtwuOprmxPO6ghMDGASRUimcAFpwuew5rYxOje4jjAGQMnAFEczPIwCcAdfesdGt0cSSM8zgfgKvpcs6nykx396ALhJVQGOSTmmXEziB8ddtQRec7ZIwPeraRckE5BoAyNEjMjtJMd0gYjHpWveSMlqzp1AzULRR2O6VcHPJGcE1QfWY75Wt7YbpDwUPBFAHNQXNtqepMJH3OHI2n1ruLOJkgVUXao4xXDXvga5iuDfWl35MmQ+O2a2B43tbZBDfI0EowpYjK5+tTF23G12IfHbrBpj/OQSMcdc15GFn+0gF8J3z3r1270pPEsXmfbVMJ5wG6CuV8Q+HbWwtQIDvlU5yDmsqid7lxatY5eSQK20OQMdM1VEhSUsZcKeMA5pt2s0LHzIioIAB9aiRQ+QEYoBzkY5rNIsvoTISC556c0w74ZN24kA8nqahQLA2Sx25wBjmp4rkASKyZBPU1NgA3IdsnOfehtSiBMcmBj0HNUrhJJYtyDGDwKqPA5cMEbJGGBqlFMGzaMsVxEPLcDHfvTXUIuQ2c9az7a2LkAcDvir3lCJ8BsjHQ0mkCGkptBJJAqWIscbRgdiaiKKyqQcHqV70sSSSW7Akq6twCKT2Hcsec6uTIvTpR9oE6ElcH2qMEYHmP9c0r+XkeSMkd+xqUFixArYBOSMVMgAbd09qro8qfOcAY6VPFNFcREhcFeTmkA2VAiNJuxjnFV4J0deBjJ5qFb03F2YgCVGRVjbEJeCBnj6U9twGzQq8qkfcAzmhLlVfYvzAcYHWlMLjB35jHHBqNbVIJWljfnqAaNAJAJI5i4IwR0qB2KsXfrngVGUlmfc0xDE8AcVJHCW/ds2SO5p2sARlZiRImc+1c54ngCTRuqfKVHT1FdEfOt2YcEdjUOp2BvdNJAy4BIxzTg7MZ5tfoCokB5HBNdJo139qsYiCAV+Vh3rAvI9wZOAM1JoE62948TMcSDAI6ZrorQ56foKjLlmdchBLAyHcOBhjilLjqdwYD05zUCYYmMjI4zSl2RSAmR2APNebY9G5OpkwxdFcY6kc0BwEwr4GM4RckVVMi7drBh7A4pTISoK7dpGOeKqwrlkSxAgSLvbBAJ+9T0lKHyyWAOcZ5A/wDrVT3sVyqE+2en4GnpMVOwlTnsOBRYLmhDOu44do2UjoOM1l63fH7LKpTa5IBAPGeOgqYuEZcKQMgZJ4xxWJrMrb4QDkAjqegqqUFKaM6suWLGAEEnJO7kEdv8+9XYnxIJEHQYweeKzYCGYjfkHkkcEitqyt2kkjjJIQZyR6V3y0OJG3ZzLFagFxmQlueoqTdK0pO/5fWmi3iEinGFI608eU/AyB69KwbKHInmHG/kelSyFgwQNyKRQiLlVxngmqDy5kbLn5T+YpASXLuLlFD5JqxGeGLMPl/nVUIFHmBS5J49qa0TLIDn5CeaYWLElzGqEEZbrVdzG0RfuT071C6RGZsE8nAJpqIyuE3bjnt0qlYVg2qWBCnJ5zTnR2ZRuwKe5aLBYZ559qbJPmMkDA9e9FwsQleT8/60U4SjA+QUVRJ7iNLkYAb2x6dKtR6QBjLEj0NaID4BJAxTlIA5atzEhj06ONgQccZ5qYLFE2TgZpcxEAlmP0FOAUk4Qkep6UARNdGKQL5TsD/EBkVPmRmyCAvXnrTQZCWACjPCnOagkjMi+XNcYbPG04NMB9zBbTKPtUgAPTJxUEq2ixFraFWlUYUjgn8aasNuhMMqTSk/xSLkVDNeG1UqiRKg6bTkikBj351u4RolGyNuoc8j8ax0UW7Os0UjuONsi7lJroH1NLgN5qOy9OmKpz3Ns0TeRcGJxyARnmpsh3OTndVnYwtLasTlliYqDUCTzyzBkut+CRmQ5zWhPLqFwjhUs7krnJLbGIqhCgfdutmEigBlj5Irnki0LLM+9lubNZ0H8EbZ/EVmrPmQJHGEjYHBI5H1qSe9FvKwUSqCcFDgGoxd7yxjfYpBUeYuMGobZSF2wMoMmN2DxTEjg2MZJAScjA7UCVS/zyJL5YwQF7U4yxQOswRCT96M9xSGMSSFIgkb7j1IIyRVdDG5kkDqQOACcEVcF7bbWkW3RZG6Y6VUZGuGBjtU8wNnCnAIoSGNIj3AK+QcDcKtm0Qr5hcDYMk9zU5tyhRjbRhZMZI7GmtsghMcmNxPDDnmk2Ay1ihZWkIKEcLu6mpECmcRs3zDk471ArbrgrLIqsq/dIwTUsUpaUyRhThSMhec0mBFOE88xiIkHofemPDIkBJG0jsO9NDSKzNmR8Ecgcg1MTcySMI4ZGUckNxTQEUTOFVnGGPY9qsK0TMTGN5C4bacYqOKJZZY3eN0JJBJOQKsGJVTfGQAWxIU6mk2Mr/ZxsUhFUkkAjrSSWiDb8+GzkrnmpUuFbAEHygnBPBIqRZ4mVyUVXxgZ5IouxGdL56MVAOzcMHtipSXa5RQMA8ccgmpGaW43BCpYADI6Ux7KZY0lhnxgYIPAFO4ErneSpjCuPzoVZVaOQqHjJwW9KZbyFLgmZd4JA3j3qzNbmFCRIFQHK5PU0h6jhApl/dlWLcFSeBTLiwla1nt4ZDE0ikI4/hbt+tV3nfO4AI3QED5TQkt/GRE4Q5BJbdxRqLc851JggP2siG8UlJoDwdw7geh65FZ52WkkE0Eu47cyYXAU56e/GDn/CvTtaittXjEMyJ5wT5GMeSD9a86v7N7eRopF2EEg8Yrtp1FJWM2mtToLeVJoUkjbIIByO9OL4GByOhHeotH08pp6l2ZHY5QMOKWUmNmjdACDhgTyK45ws3Y7IVLrUPMLNwD8uQQcU7zTj7wx7VW3cEEjHXOetBYblBxjH1xU2K5idTvbLjBPCt3qRS2VUsCT3AqsJT0XoOB61Om4sCqfMxwAB1osPmsSlwI2yScZHI6mud1MyNd4YEFQD65rs4NKKW/m3IO8crHu6fWqmu6LJdW6T2qANGMMDwSDW1G0XqYVZOWxztqhkZXUA9MjFdTpilYWIALHg54rmLMyxv5TKQSQNpFdlbRJbwxxuh3EZLEeta1HoZwJGad9oVBtUgE+1SqAC2cNjsO1EkMdyu2JnVs4yOBgVVuE+zggb41LDLsetYblFsTrJ+6II+UnNV3t4lHmEjOOc1XieSPMpcHPy7cHIqRmmC5KbyTgBTnIp7AOYyIpAcBSAcjmkkZgEA4J5BPSqEkEyws4l2knIXdwKRJ3eM5YM4yeTVWuK5PMWa4TcpQAZJ7GmziPcArMsg5zTRJLLDuYgZ+UDr6VakQlFZgA6HLDqcUwKSJNI37x/kPUntU00RTGHBjOMmpJJYFRQXLEAkjGCDQRC0I8s72OOM5pXAgMHJ/efpRU5ZgcbKKdw0PocFQxJ69waUZYjGAD3PNNGCQefY07ICn5sY6cgV0nMO2ljgHGO3rQEbbhnwDz6UiuA3JAJ/GguCzAggZ6heKAHMBlQCSfXrUbszFgUOV6HbTyRsJ2sSeMlsCmDLEE7MDuck0ANMxYcbCw7M3NVblg+WCBn7qI84q28aAhlfYf7yjGarzFiCd2CRjJPWgDOlgRjv2qq553vjH4VRvYEjiLR3IIyMrEnStjykDZVec8gqCKhmyFICk7vQgYqWM4nUdLR5RdQxiQFhvBkBYfhVU2bCZDbs0cmSdoBX861NZR7RGJRxGVJ3qucHjrXMLq9yZgrMIycqCz5DDt0rCa1LWxcl0oT3DXLOHBUhlLYIPtVcJCoHmxtsVTkE8VWSe5eQxyyBt2WxGNvSmm8jaNWgn3qylS7jIbr1/xFY2ZZog6dHArjBhOFJK5Of896ry20MmJomAgx90HLA+1Z85RlKeXGhQCSM+ZgYI7H0J70+OCOdxm2JdQBI6P8xP16H0osMs7Y4Y1nh2SR4JYn7xH0qKINGxWMBI/YAkiorh1kjSO0izGWLSSBsgf574pXka3tleSPbGygFi+SGoAtW0sjR7jBIUU7mYNgrSPue4cum1HBAKHp0polnQhvKgiQAN0yMf3ifSqlzqCQSs80ixGRdyIqZBJ/Wi3YC7EZJWKqFckgqXxuGKnOXhYCQAZ6DoT9azd0iWpuAkqmRgNgGM4xzxTI4ha7Uh80zEblidsZU+544pAa5VcCNdqktglTwTUE80iyGOQsFPBZD1qGG4iLPHNbyo5bKLkEng9O3FU0u3e+fLoFQjLkDa3/16LAaBeZIVL2zsOSQDg49qr28rPcMY1xFJwg3Bmz7+lMSfzbqeTzpSIgSqrHuIHv25pHvA0axRiNAcnzI/lO3370JdBk8iRyPHG7kSEH5R2FMSIRSsBHyQNwZ8kCn3MluwX7dKQ/AjCvy2R2xzUcymOKN4psZ+XIy28fXH86EALakRxzIzK4PC4yG+lSOXjfyD8ytywlbB/wAahN3KIzFPbSxy9YzbShgPcduaSG7WyMSvgMAxZpWDE59WHf2ptMQoiMUzlE8vHID9P1qy86XVwpGwGIAOD0B9ax7nWY5bhZoSrseFLDJA9PTNRSlZA0zXTgg5MQALEHHHH8qdn1C5qC7W5/1ccTgEFgW21ZaBHDMInyuSAT8p/GsVJIkVpQCYhgYEeWH4evvVh7uK4UQw+cjKMlJBjAocewXJZ5J2Cv8AKFDfORnp6CoLu0tryUI0TSsASPl5qZL1RbpDG8sQJADHDqWqq1/cIBCqZkUlneN8U0pdA0L6TJHbDzkWMLgBSuTmuYNn/aN7q0kb7JFuAsZz8uAo4rTN9aPGZhuSQtggnd+tZ2kzQvYzyF3VZbmSXIHDDOP6VpFNJsTd2jHmluraTZcwkEcZHTFIL9HOArAnjJrpxPbSsqgRIi4/duuSR600JpquC9oHAPJC5zT917ofvLZmBbyXF2/l2sWSTgM3Nb2mwGy12KO5GQ1pIXJ6E5HSppXt0BNvbqCWAQICoFULy7DaxbOmBILaQYU5A5H40WveyE33Z0KozN5Vm8JDNiTzB8wpZRFLKxiumJUcjZhaybe7j3nfGXLAjK/Lz9TU0VyzDIGxiSCNwck8fzrPlZZbmsWYpIjosynJJAI/CliNw7v5kgkAbK4A4qnHPPB5kbK2ACW3JkA8d/pQmVBJbcQegfG724osxJjpDewjzYGIUtjaRyf8ilRLq7OZlwjnIyc471G7m6V/KiwBg7lfKpUyXKmfZCvlwlOU3ZOf/r0DHXELW8SxOxJKlnZDke1QR3hSNY4Wy54DY5Jq79pCBI5E82OMEnK5JWoTdLKy2lpiKMsGORyPx7ChBczmMsY8ycKVyCjH7pJxximXFrLGyzJGAXBZm7Cr8NyXkkDoSBjG9MqcZHb86nmBdfJW2EkZUnJfbj8KrmaZNjHjDQAOh4GWIPJzVh8tbyzyGRJXIJBGFAqRxBfzFQmyQgBdrgDjt6DNVXlliglaTLBgECgZwT709w2EZ5EWWYpHIVI2gHk5ppnRZkEqmJBkkJzyatWpaVlkaOMQqCcNwc00guzq9tEuSGIVs5X/AD2p37hYhM7Ekhjj/fFFMNmmTi1uT7qOPwop6Csz6TC/MDswckcjmkwQOSeO3c0mVORhsjuOTiglCeQQT2PFdBgSiX5SDxgd+aUSbQACc9cE1E7DJAYZ+nNRqiK5kYKHPBYYJI/nQIsmbbnjOeAR1FNZ92MLkj1bFQPcwghSW/LBpyOjLhNwGO/FIZHcFkUARFjjnOSKomZhghNrg8nAq9OSYznJwOvXFUDdjGPL56YANAE8Vy05KiZCemehppaZGCyOMeg4qsEywYodoAwKkbLqQMLg8gtk4ouBT1HypoXjJZDjO7OAPevOb6ylS8kAlkyQFeaNQW+pB9enHrXf3cykYQxMQpIBPJ/z61xusyTRmS5hgkRmwm1mUJz/AHs9efSsKppEyRbPcwyQySvvchihwAmM4X16c4prIYJIZp3klUFQSBtC/gMgj9abdr/oLR3L2zSMu1mFwJCT15Xj5u3APFTWzolqIJ5HmmaMjZBuHXnp1/P8Oax1KIpDHPKwuLkQQyDfFGFy2Poev0pqWTKQtq8PlkFtkmVkKjHIXrk80x45LgGJYVjlJLJLISShTkkfKT7Yz/Kop/tMEyyRJbytNEqxyICHcDjf94EYHPXFNIGWZwLOcRwwyklTu/dllPXg9MECnLE0katA8IDDEkTDbnHf049zTH1KQKyz388RQKUe3ty5APqWyG575qR5YkwWjmaeNQWje23ySemdpYflilZjuTXFo0s0cUcUQZIyAoJyO5PPDY4qsbnT0uFt4klFyY1ikwmF2/Q96dPbXs7W82pRy6c7hVKo6oEz68E++KkuYNMWOP8AtCd7kRnd5xchC/RcqoHfpgkUWC5dMs8cpH2eGCFkGHU7zgZ7ZwDxUE9/cW4hkaS0eNlAWMNmQg+3fPXNZQWyntgba2SMEloTKcKRzuYbuSB1/ChIJ55CLUqImkPzRx4MgHQ84BXPOA1LlXULmwZGWczyPDEmAFJk5C9wB3rHmn09b1zHC4tQoLM5yhYenv7VICJCJJrmbzGYDdF8xjI+9gZzjPsaitop7gTW9ukFyeAW3FCDwctlcg+w4pxVgbFuNQFhsNtdAQvGX+Y4VfZOpx7URXsxtTMII5t6lvPgm2nbx268mlEep2s2ZIkc4+VJYyoQjqRxz9c80ouLm4ZrqaKyCDkfvclBzwV459wD1p6CuR3V7bgRpdSrb3OQVYggL/s89D2zVqK8RYSFRcgAOJG3IV/p9KrPBZ3MqKH2NJwyRr5j7QD2OMVCqJb3bMJ2EQU+XFOuASO+RweOPypWTHdloSJPLtVA5K/IFTAI6EgDOPTnFSwMzmVQiRMCDjO3kY5x09qijFst35kJZtufLAxk54OAD1pGVrphGXumLDKxC4JGOONwyowe3+FFh3CWW2kmMrRI6sSd3lBcgZ605o4mjEsIUNnLbehHP9O4qGYwSSFY/wDXsxEhVvMBHHBPYd8cetUxEXAmklgQqdwQLgN255/UGmkK5ZAUYZGaO4VSeX3A5qil0WmJBlEgUAO3IPX09anic7StylvcDBChAVCj3Zc/lj8aa1oihsDzM8gLMBx7cc+lUhNleVkcCWR2AGVGcAgjqeKgd7eBhI9xEGbJQv3x7ippUgQhpnZDuKhyuSR+dVhBGGZorZnYthSE3fLx2461ordSWVXv4VJkjRpnHOF6Z/SpLS/+z6bBbJZssiLu3l9wdjnPy4wPzq9cQM6kLb7Dyp+Qrkf0qsIY4m2lCEJA2l8B/erUo22Js+5Gt9Gp2u0ZkHODzip7i+aRUMjghVwcLjPT0qKXT4XTzvKQhCATv5JqAQJHuBAQHn52+YflR7r2HdotJcmVmhh35IBRQdzd/T+dFyGhnWdY3lZICs2Co2ux6deeBUFoZ7RRMl3m3L72Q8qT7+v0oFtbRFgWXDAHzJOF3HFP3UK8mWFvGcr5ZODjJP8AKpfMZYgCjkhj7DPYcVTnt7WOZo3mQsCCvl8Eqe4zzSwBSzhGcAHbhxjr+Hyn60mo7jTkTGaWQFH8wJGxIO7IHv8A/qqWCSUKRHNhtu488L9PWnLG0bxqLcEcAq5wo9+2fzqUO1ygimsJVDLuM2AMkejdhUFoS3nVIQJ2wsiFjgbd3p/+qrUDSKUjVMq65EsnUHn0qqbO3ELSF3WSNRnI3AL68Z/rUkBgY+VG5lQjcWi4Hf3BFS7dB3L6uiR5WQGRiA6oCVwPTuTmq0t0VnkQDemQq5Tdx3yOtI09szRFElEqgK7xnAC9eM8k0F2kkj8kbQSSwIUOAOM+v51Nh3JGu0aDyoxgBsOI+Tgdc/y4p9pEkimOe4eeQsR5MbkAEevrTDfQossYhCxqpAZTtLrxnkfng0x7ISyLICRtIBfyym/juf4TQFyS4QQGMRwMWdiCQRw2cce/qahEUa3QOFikiywBJJY/yqwlkQqyAZYAkqGwApz25z2FOZEZBvQgFgNpQtkZ5bf0/Ci4yiAzQqLd13ggMD8xY85b/wCtVgsVk3rFclFAzl85Pr/9bFPMEKF22yEBQcIuBnj7uKbGTFGHlO4tkAgN07jPr9etFwFVr7aP3k3T/ngf8aKrnUxn5WbHbcyZ/GiqsxXR75l3A3kkdcA4qKfUTGCkMDNIRgEEZH58U9biRJxGLEmLH+tMg/lU7RQtItz50qqBjYJMIfwroOcjtp7hoRGzl5CPvSKM/pVoJOiEt5OfQ8ZrOm1SJbtIBp+oupGTPHF8n0znNMlCz7prawVpjgFrgEZH4c0gL8sdzHCu2a1iLchpCBn8DVES6lAgeW/FyAeRbxLkj8DWZe22nS7ZNbtLVpRwCIyQPxY1VuNbksrhbSwlsba2UgFo7Z5HA/A4pXQy/e6rEkebl7/BGSI0YEflis77fFJzE1yAQATIuMZqWPX7a93RWtvqV3KAS0v2dY0A9i5/lTJNVuVcxHRLlgwJ3SSAD9KQFi2JVw4Zj3yWzmtHiVSRFOvozR7QfpWfEJrm3WRbCWCRv4GOWH5VQvdKMm9rma7BkKllMzBRj24wPpTv2AZqrzNMIUkiiZgW3FCSAOvI7+1cnd30ImniLzvIWIJKkKfp2FdKLA/YtiXciIGJPI+YZ6c1nappSXEyyRlQGADRySEgge3rWNRXLiYKRh7l2Cp8qjyzNHknGcHf14PrTIhK85uZyLksOHL5Rf8AdGBnj19ae6QC9a2kGx42zIwG5Sv9B7UsrhV2WjyBActIcAZ56dhWRaHolr5bQxptZGOHdeH/ACPSoool843EsqCSPLxwxx7Su7AP1HtUUVqwdBDcq6xklCZMFVyCfl55J5zUJttQa/eOGaJwGDHD4cAZ7e/vR8xFy2sr2ISSQXFmucMSITnAz0z0HPP5VOHWMqiXqIYjviaCRlVRn5jgYBPfHai6hmXYwsiixxkM3mgkjn7w6ZqGznhfMt3bIjLEq7VfjB5+7+GMCgY7zIrwqTcNcIykSzTyYDgEYG4nKjPX14rLv7aSC9a6jnM0ZyHVEVt5Iwvy+35c1ceWz2IpHmwshG13IVCOT9M0tsLYzTm3t42hIOWCY24x3ySfXmhNrUGkV9Pu5vMl07V44HijJ3zOhbIPTDcYx05q6s8Kqwt4pDbqB5qmUsGHbYOxqvA9pJEwMl1HCoIaObqAf4s9s+hqzCLYXRiEcbq2GBKfJIpB4HPWiTv0BaDoreKeOExBCThQjSlpEQH+HH6ipZdGj8iT/R4HLEEoDtyenJPoOuKtWkMNnE32dmc4bfFGcc/xAelZTXt0zE2LgiJiCZSFaP6dScDgUld7ATWtsM20MjyJC2VzuwpTnGM1JLYW83nAeVG0eRIhQF+2OnHPpVHTQt408dzqZgQMCuU8wyHPTnp0B68fhUst+Ldmj+QN5mVIiw0jdxkdM9c0OLvYaZFdeYlw9ncNClssYKAoUZ24wN44x369qa0LNHHCBGXfAVnfK56kZHGM9c/0pZNVtlheJJAuDhFbgL+HqP8APWljdjppmtJoWKEbwmGJz6j+fSnZhcY9pO0LwzNCJEIcquCM56gjgnjGB+NVI72a1vhHE8axKWAAhxubjGe2PXH4VcDqVk2qIvNyS2eDt7hTkZ7dKrwXbzjzJ2hiZSFbf85dRjHBwAe2fSmhNC/vEAkkdY3ICuIcIq57uP1BpJ7eQxxkqbmRjlmZSwI4wCvYGpLBFn3SRlN0R+aWQEqd2cZx/PNSGw1BYftEcluiDLFYzv29sHuad9RFJ5IRMzPbSiIEqrCPkN0OQe1SPYi3kEZciY4GyFskp3wPyqUrApbzPsiuwVdo3hUC9SVHAPtU8xsFljllhj/eSAJJHJyfrjOQTTuxFURL9rIDgQqCVVyASAPunIJzn3qpcwos7C5eFolA2hThgCMD688VdlWO3gM0c9sC2BgBiAfTpzWXqcqzHzJCWkcnbKrBVGOufWnHUbVkTQ6bLcKCXEcYQfI3fHuOmKe6MbUGSVWJyyKzhc9OM8//AF6IzJ5SNFIX+TazKuScdh9KqJF5c3lXM0quu197ZI7+vP50xDwZooI5WjWKLBIJkDfmvXnpmgmB12iGfeSCGWTOf8anEb3FmQJHIKAklAcA578flmoHM02I4UJkBChgm0uR0PXANCYWEW0j+dpX3liCqEkNt9m6ZpsYtYSwJm3Qkfu2TLk89OxFa8lu1vaMtzcIpKlt8/CIfYjuRxUcElrII1Nw5AO4BoycNgdH7j60c2g7amfJDI2Aihw6kbsAkDryPpSQQI8jLHGSSFYKSASP5Y4q0SkKNEJ4copkDdSev6e4qeBt9rHIzwRBlMaCT5sDsff6Dmi47ESDZJhoxEEIMoWTcvrtBOetWg8crSGKaVJCcokseFYemRjj8KeJBDZLayQwztIpZZACqn8eM+uBRLKY7RFjYBiUH7zJK9DwOw/A9alsaKZgWFPNEkiFiDMpjBaN+enb0571WM+1Y2dXuN5KfLnGTncuOO/5VqXsAluBM7ZYbQdjZJHPZSBxVSESwakt3hSq8yGM5YE4GcHqe3rTUgsVFthJcRxwwGOFgzxpJkEdzznP/wCsVLKwW1ysaI4woVOCP1Gc1r3bQXDmQPEx2mMODtZwe3f3qhPbC3mXa8SKWI2l8KOBgH0z1oUrhYqWjwQQrMIZUEmFyuW388nnI59Par0Fy8vmKmCjxEKgwrAjPOOxPWq1k84h3WNqQCwVgBgcdgeeOp6emKuyFoWV5beTBBKbiCoB7njAHtzQwQ0AJCVmtpXcAgKGKq/45yD7U2BJDChlSYEHi3ETED0xzwfc0IGuBIDdrJGqgxrGql2b6HA/SpBFcRACSMhygXbJNgjpzwOuKQFaWVGx5p+ySK2CWcsR6ZHp/XNO8y2uJmjKWpcIRuiOzj+8CeOfenvaXKSyTDYJARuRkBUAnJ57iopfLjka5aGQRHBBWLkN6Yz/ACp6ATDIGPstzx/dSEj8DnkUVTJuMnbcNt7YyP6UU7CPZ0S1mt1mu9TadAOGaXYM/QYqOYahDCPsV/bGM8gSIGUD2NZVvotpKS1151wzYJJX5c/Srr3VjpsOyLT5ycfeEO4D8K3MTLvodcmDl9ZfEnG1flH5+n0ptppUtltjGq7QBuYiUk5+tRQ63rGqXLKLHyLZTgGaPax/wrRQ3UDb/s0cy4yQV/wrNpdxpguozaMVIurW5SRjguPMfPrzS2PiHX7oTIX0zy8nyzJHhgvuBVYeLrGIlLjS3RlOAqRcH8TT8+HtWmyLJ7Z3BDSFSoP4ij0YvUx9Zeeb97dHT52DcLGMAD6A5zUtv4nv4YobfT7axjYqAWZCAp9y1asOjaDpqiW1MMyI3CluM/WszUYLu6djHpcXlk4yRkY/CpfNHqUrMbd+KfFqWYtBc2MRcn/SIHyfx9PwrP06C9iw11c39wzEZYyFtw696cEh0+QC+sJnAIJ8lMKB9K24vGumedFaQWtwoLAO8w2oB/OhOUt2DSXQja9sJWnjWcxSrllWcFQ5rDnluTITMy7cEpHt9f8AarTvfEcVxcyRx2sb28Jw0ic7mqnf3K3VmkYto4pmOVcnOBUSdykrGXKfs86mScSxlSCVbJH1qcHTt0cMhJkKfOsYyB6Zp9npoRXN3JCc8osYwCKdc21pFCEidQGbJC5JNZu2xSKs5s2dYoViUvyZJEAw34dR7VJbWtzH5gidgJGAl2sFyB3ojtYZArSJtUcqxPOR/So5L+IRmB7g5JwAEx+tG+wInR7FvPSFsMOWSRMAnnnP171S+zrPqaYvN0wiBID7gTzn6AUk9wZgVid0CqBtK8EVZto7W4tFFttVApV2IxyewFFrAMigihXy7S3nvQ7ZYg4Qn0pj2NpHC0koMaFj8pk2tz2qb+1dS0eX7BJcD7KFwoiQcCs691GO4RXjV3jVsBE67vXnk1Vn0Fcv3FkgKC3kOwL+9jWTd1xjPriqs1pC1tHGQ7bSBvdNgJzwTnp+FFhM01oZSuXOUVzHjH+NRZu42MbupY8Mr859PoKLNaDI7id4rrykBYqdxcSkoT1p6WwvLrzmk3QoS6LH8jJwOV7GtKyAwse+FC7kMYxjNQ6gZzMyG4ZIR8qQKgJz9aLgJp1s0kaiTawXLKVOGYk/xegrTuLVHeWONCsjkEgtkEAfdz2BrKsL1UaUxxiSNcb1cbdo+verVzfrZqlvbQF2kYlCPmAJ/wAalptjKlxYFJPMtpw1u0JLRuwCB+mP/r0WmmMqxGN1EzAmONhtC46Z9e9aiSx7WtJIoVYxhSgjwAxqlIYoywLFLpQFLdQPx9KfMxJEVwhjWO4uXMUigsoGGAJPPA59KgWySaZ7k3IQNj92gwwP49qZJ5M5Uv5QkaQBnMmSB/hV+W3gRj5bxGbaSNvAOev407tILIzSy27RxQzTRsCS4C/eHP8ACOuferMUyOryLbCDMQjcD78hI6kelEeo3Fm8bKInRCcuTlgD2z61OZ4RA1zc25YEYOCN2KXyAhfZNC0aWSgyDAnVdgI78Dqahg0ZUZFVBFDIMsFJzvGejDt7UJfNOpMUc8UMTBkUDPHf/IrWsLqyjmPl+e+QRlVJVCf5UO6DRmRcrYzSuiFiisCI923nocf1qmGjkmWOOJYTGpxgbiuT156+ta12kNxKS0SCQZDybeAPX61Vlt0jjjnCSKTJsyMnePX2qoyHYp2dpPZu1yJN8isSedu0Y/OpHuWaaGTUIN7MwO4DcxHu3cn3rR1G1tpUxG8rlMENHJuIz2PrRFpx/extFJICoCsDg7vrQ59WCiV9PtVuC6kyxo7FooZYmKMf73HCkelWBaKjOl5NCqR9Ckf+sz654p81jcWwDRz74nIVyXO4VVadrd8yqEWM/vSeVde2B61N77DtYgFnaSWLbnKSAs0irJuYKOm3tg+lJaaZAFku7Oe53DGQOWGc/kKQ3cE7oxtcBiQsgXBK/wC7Vy2uZgPKM6IzZUseAB607yQrJlRIprYEcj5sfvPvuvb8KjBkhUrE1s8qswIaPLD3B6Hirk85iAgc+coyHZBkAH0NU5YLSC1Vh5gEhCqAcnH1qkxNEmny3CrKZAig8EYKg/8AAueau2ks433M01vcJGflBYF1J7Z/xqGCSCOFnRmjLEMVLEE/0yauF9Ne4t3KSNHKPkQcc+h+lJlKxWF4ko3JFJHHGjFVnxjd07c+9RBZmhc20sUKlgxAOX+gBPNaxtmSRpC7JCu4jDh2JHQYqhNBPfHhYAu3zPNEQU4HqKEwsQW1stxdfuYma2VWDDdklu49c5pGtpHlKSPKwkwURnwM8fez6VYtrS0FgRFAbmVmIMpk2gnjJA9qU6Xa2sbPNCfJJ+60hbmm5aiSK8AjtGKSQyhVbOG+YOOecjpz/KpnluZ2iktGAYqVwse4knHJ7YqRrb7NCotvKlDcAlSSvt9KZaQq92fMZrZ1Un5MqW+lJvqh26MV3ZZP35VCGPzAYUNxU1tbEPEIYgdpbcZBkkn19qS8nRUiLqq+YQSr/NjBx19e9LcCKIb7gGV5MAODg4HoKm4yaeKZFMccMUciHAQdQvr3/KqD30bSiN2ZUwQM8gH047Z9asG5ilWJy2x4wShj6kds/j2qrLcJcKrCSF5VGXyoAzTQvIpOU3tizixn1NFXVjjZQxns8kZ6UVdxHVQar4mEg8yzAAP7tYzxWza3etODLqEsES8fJjJA+tZum6zqN0DueKDcPlDDkfn1qvdWF7ctKs+tnEgxhFAArcwZuXvi3TdOm8uZ0mO3IEa55qKLxXpN3CJJ7+WJmORAqYNUrTRtE0+NBcytI5/jfvVq71TRtLYNbWyXMmMDaoJpXfUCw3ivSlUR2dlc3cmcY8k4J+tZGo+IvFLyBbbSliQH7gizn8a1LbW7+abzjYxwQ44BbBFT3OqzSR+WJ44RjOfL5ov1DyOTsjqkN893qGjmdiMiMrtwf5VpQ+Mb+3nc3GmgQgYEaoeKaZru7vglteCeVcnayYUj9atSw+JXuNpazA6qoY8VKb6D0Kz+IfEN/uew0hdgH33BXH51nnw5drZS3uqXSGVjkqhzj2rUXSdcAkGoatEsUh/5ZjkU1rPQNItnkkvZZ5sZ2u5bP4USu0CMO3NrI0cEFtJC5JEhDZDfT0rWnitbezBC4wcEBcsPqajudZ0qwhWY2ZLNjYAMEGsW91SW6k2wo6iTHmFucf0qLX1KL9gqrNI0ZLRgZBfmpTInnCZpNikkEAc5rDWX7NPlpXKkYCnpmm3NyFcNtO7Oc1ly3ZRdlljVnYOJRjAjP3hVWWWJ4FKRR4H3srk0LAxIvXkGD1BHBFIYGnu1ZEYpgkgHAJp2SGVraSWS5YbCqHkHGcVqPFNcwxQh22AnKIuDViWTasaCNYwVwcDJNQx35ghfzG6dOxpN32AhMG1FiVJFcckynJBpps7W6t45JZFRwShZRg1O95NcBfLePDLjceTiq8CMrsJIw0SDqO9CuBJeSXGnQx2sQ8+DAG7bycUvkJOizSPlN2TFu5+lBWbzMyq4j6qR2FMVY3YGO33g924phYlnkgikjSOBE6EDfzS3KuVF1NYmQ4+Uh+hqk4b5mdNoU8AHmmPNdeTgkleON3WlyhcuqQiRxNCghlyG+fJFSWEO52IJjAyEHcelZctxE09vGiFSpyWPY1a3M87yJcGMDqexNNrQLkzyGDUDNMsjgHlhzyKjliFyrOkBIkJLAHLPUdzM8RhUOSkp5xWmYmSZGRth24BpPQDLlgtLmONHsDFIARvzyTT4DAN0cbtJKgHyuvBNSETmYGcgKvVu4qSJoEby4yAc5L96G3YZHe75LFo5LdEkyGKxjAArJgjSNlkniuC2MhgeDXQXV1bNGDcF0IG0MBnIqg4V1hEMoIUFRk9RTi2IsxTJHIvkDkgEKwwKILiWNpSMPcFicKdqsKgt4G2kSgFgcbgMjFSC9WULb+SFCAgOoqbDIjqd3BNNaTW0QaVQQowQo96s3M8LadHFJEibgTujOcGqK6dJMxeVgFzjd0OKeltDbyKI3YtngnkUO3QcURCJHVYjuikVd2SeGH+NPNwkZCb5to5THTNSiUmZ5JofNU5GQMYptykLwq4jZI1ICsTjBoKK5u57m6+zOwBkYHjgL70StcTSS280okwwH3eMCrJgivbm3EbENEMFhyCKtSwObglXAhUEFh1zT5kTYyord52WRxHGiEqFPBP/ANaptR04W08MMJjug0YyRnCH3q3LZxIgUuJCwyGPAFSiZFjVYk3zFcAAYBxS5uwzEggugZIVVQyMAZCcD8BV+XbaW5luFjNycFAOAB61Ki7+fJAlJJYE4ArJuY7h7llO12AwMnoKpe8xPRFhJ0eMyYO92AOR0x3qCaczXBSONUkiYNuU8j/9dQpb3YLpHMJQgxtJ5BrQgsYtvnmdI5GTDZ65qtETqySO7lguhOH+QdyuQfWkla0uAJo5m858qOMACqsbz2riJvmy3zMOQRV+8smQJIsYIHOAetK1igEiKPImkkTBym3lfc1KZ4GaFTJvmLFUIGAc+tNtIFdVMikHBKgjBxSXb2JxjKOvKnGOancexLcTzwCR5JVKkbcBcCjzoWVTFGGkUAAF+tNiuYZ5Y4GDSyuMANxinSxraQvGQDtOVIHINLYBTJEbZ1aNkYtlkLZBqsAjwhGaZmBICkZx9KbPNE6qDuLEAccVAXlSUJC5CqwZWJ5NVFMCJYCJ/vrE0bcKVxke9JcyrO+ZI41XlchcjNTXss1w2bgBZCMgjjFUiwIyWKgcE9RmrRJILh1G0Rx4HH3BRVQGQjIkfHaiqshXZ2st2YpFElp5igY3JjirEOrrbgn+ynyBnc2MkUh/1Sf75qS6/wBQf92tOhlYZY66Ly6aOa2EYzwMCt8TWjELHbxeYRjJUda4qT7lbGk/cf6GpU+YbjYvSyzpcNHM8GwchQxOKiP2a+B3R5C8cSEfzqna/wDH2fp/Wrg++f8AdNTe+jEhlrZae8zG0ZYZl4LCTkCpxbFrqRU1iUuRg5kyRWNo3/H9P/wKqU//ACFrj/eH9KrRIPM6QaMkqF5tWlkOeFdhimJBocSsszJLOMgFucmsZvvr9RWQP9fJ/vUnZdAjqySW7t47+QeUsyg/KDyBVyRxesZY4UgQL8yjisS1+9d/9dRWjF92X6Cpa0sUu4q2zXcDSFwFQ8ZFJ5hVdkxR1xjjmn2v/HrL9ahH3l/3qz62KIJi7YA4RTwvStOIvcWqBX8o4AyDisi5/wCPg1o23+rX8KJbDQ4mdVyAXCk5Y8VDdQTSIpTkEjdzkCtJP9RP9Kpxf8er/jST1BiRwIrAhCXwBgdKrut3ZFjIhIY5x6Cr9l1/EVZ1H7r/AO6aL2dgM+G5a4jYNuJOQB1ApIYmikBDgkcEdCKdpH+oP1qCT/j+b60wJpfIZiZmOScFOhNMcW0+AsbgL0INRx/8fx+tW4/9efrTsCH2z2buEePJXIAAzmq9zb20DLtByWJ29cUsP+tl+n+NLdf61foP5VNrMCk8bJKTIWfDZUCtLzfOhNwSQVGAvvVeb7y/71Lb/wCpP+9Q9rjIklBkYSEkvztNMRA92ZSjIijGByKW4/1x+taFt/x6v/u0wK8SSTswfnj5VIzVe1sil15si5MZJC9avW/+ui+lSt/x8H61Lk1oG5my3v8Apohnj8qInOcZrVEfkQKYnURFs5PpWXrn31+hq3P/AMgZfoKb2TBEU8qmbyVk8zcQCB0FWDbshytsSAQFJ5rL07/j6H1FdZ/BH+H9amWhSZkXUU1vCzI2xSMsCMg1nxXMt2pBRfJHJHTJrb1r/kHt+NYFn/qG/wB0UR1Qywb9bVUSOFQWI5FO2o0xfzmCNg7AcA1nzf62P6f1qzF/rx+FU1YS1LrgpA6LEQoOQSKZFMoYFgoJU/MOMVauf9W/+6KyG6f8BqY6gWJbhJLVY4yWmJIJFZFzFcx325MlF6g1esv9av0NPl/10v0q07SsJq6GWVokqyzoxiYctyeatwwROrgMCwB69c1Bp3/HnN9KdZfcb8KctBIlcRLEkVz16blFXIojDGEibeAvBfnFVp/9YKvf8sT9KhvQZV8oKAzPll59qhdDIuXRSuTjBzTZ/wDVn6Gkt/8Aj1X60dLjFSVkQLMgDhsK/Q4p0cElw7xyHCA8Z5qHU/4PqK0U+5H9BQ3pcEUrm2jjYBX2P0x2qnPE6srbgTngCrl//wAfK1C/+tSnFsCGZXuJNjrgKM5PWqtwFVG2AegA6mrcv+tl+lZq/f8AxrREsr5kHADYoqweporS5mf/2Q=="/>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5" name="Picture 5" descr="C:\Users\Admin\AppData\Roaming\Tencent\Users\2439981497\QQ\WinTemp\RichOle\W57MYR_(_B15NQ@H07K602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584" y="1776969"/>
            <a:ext cx="4968664" cy="3279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1201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1705743"/>
            <a:ext cx="4576718" cy="1925281"/>
            <a:chOff x="0" y="1705743"/>
            <a:chExt cx="4576718" cy="1925281"/>
          </a:xfrm>
        </p:grpSpPr>
        <p:sp>
          <p:nvSpPr>
            <p:cNvPr id="3" name="ïşḻiḍè">
              <a:extLst>
                <a:ext uri="{FF2B5EF4-FFF2-40B4-BE49-F238E27FC236}">
                  <a16:creationId xmlns:a16="http://schemas.microsoft.com/office/drawing/2014/main" xmlns="" id="{716EEA5E-3E97-48A4-8678-C483E36C255E}"/>
                </a:ext>
              </a:extLst>
            </p:cNvPr>
            <p:cNvSpPr/>
            <p:nvPr/>
          </p:nvSpPr>
          <p:spPr>
            <a:xfrm>
              <a:off x="0" y="1714535"/>
              <a:ext cx="4576718" cy="1916489"/>
            </a:xfrm>
            <a:prstGeom prst="rect">
              <a:avLst/>
            </a:prstGeom>
            <a:blipFill>
              <a:blip r:embed="rId2"/>
              <a:stretch>
                <a:fillRect t="-29798" b="-29407"/>
              </a:stretch>
            </a:blipFill>
            <a:ln w="12700" cap="flat" cmpd="sng" algn="ctr">
              <a:noFill/>
              <a:prstDash val="solid"/>
              <a:miter lim="800000"/>
            </a:ln>
            <a:effectLst/>
            <a:extLst>
              <a:ext uri="{91240B29-F687-4F45-9708-019B960494DF}">
                <a14:hiddenLine xmlns:a14="http://schemas.microsoft.com/office/drawing/2010/main" w="12700" cap="flat" cmpd="sng" algn="ctr">
                  <a:solidFill>
                    <a:srgbClr val="D1DADD"/>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išḷiḋê">
              <a:extLst>
                <a:ext uri="{FF2B5EF4-FFF2-40B4-BE49-F238E27FC236}">
                  <a16:creationId xmlns:a16="http://schemas.microsoft.com/office/drawing/2014/main" xmlns="" id="{A790F14F-B573-43F0-B7C5-57F47CDE4A9D}"/>
                </a:ext>
              </a:extLst>
            </p:cNvPr>
            <p:cNvSpPr/>
            <p:nvPr/>
          </p:nvSpPr>
          <p:spPr>
            <a:xfrm>
              <a:off x="669925" y="1705743"/>
              <a:ext cx="3906793" cy="1916489"/>
            </a:xfrm>
            <a:prstGeom prst="rect">
              <a:avLst/>
            </a:prstGeom>
            <a:solidFill>
              <a:schemeClr val="tx1">
                <a:alpha val="70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ïşľíďe">
              <a:extLst>
                <a:ext uri="{FF2B5EF4-FFF2-40B4-BE49-F238E27FC236}">
                  <a16:creationId xmlns:a16="http://schemas.microsoft.com/office/drawing/2014/main" xmlns="" id="{52C54C7F-44BF-4C4C-B960-21C42CB5DA68}"/>
                </a:ext>
              </a:extLst>
            </p:cNvPr>
            <p:cNvSpPr txBox="1"/>
            <p:nvPr/>
          </p:nvSpPr>
          <p:spPr>
            <a:xfrm>
              <a:off x="2191718" y="2045039"/>
              <a:ext cx="2385000" cy="1237896"/>
            </a:xfrm>
            <a:prstGeom prst="rect">
              <a:avLst/>
            </a:prstGeom>
            <a:noFill/>
          </p:spPr>
          <p:txBody>
            <a:bodyPr wrap="none" lIns="90000" tIns="46800" rIns="90000" bIns="46800" anchor="ctr" anchorCtr="0">
              <a:normAutofit/>
            </a:bodyPr>
            <a:lstStyle/>
            <a:p>
              <a:pPr algn="r"/>
              <a:r>
                <a:rPr lang="zh-CN" altLang="en-US" sz="3200" b="1" dirty="0">
                  <a:solidFill>
                    <a:schemeClr val="bg1"/>
                  </a:solidFill>
                </a:rPr>
                <a:t>目 录</a:t>
              </a:r>
              <a:endParaRPr lang="en-US" altLang="zh-CN" sz="3200" b="1" dirty="0">
                <a:solidFill>
                  <a:schemeClr val="bg1"/>
                </a:solidFill>
              </a:endParaRPr>
            </a:p>
            <a:p>
              <a:pPr algn="r"/>
              <a:r>
                <a:rPr lang="en-US" altLang="zh-CN" sz="3200" dirty="0">
                  <a:solidFill>
                    <a:schemeClr val="bg1"/>
                  </a:solidFill>
                </a:rPr>
                <a:t>CONTENTS</a:t>
              </a:r>
            </a:p>
          </p:txBody>
        </p:sp>
      </p:grpSp>
      <p:sp>
        <p:nvSpPr>
          <p:cNvPr id="12" name="îŝḷïḓè">
            <a:extLst>
              <a:ext uri="{FF2B5EF4-FFF2-40B4-BE49-F238E27FC236}">
                <a16:creationId xmlns:a16="http://schemas.microsoft.com/office/drawing/2014/main" xmlns="" id="{B3A5BB5C-196A-4BAD-9666-9EB4EB50289A}"/>
              </a:ext>
            </a:extLst>
          </p:cNvPr>
          <p:cNvSpPr/>
          <p:nvPr/>
        </p:nvSpPr>
        <p:spPr>
          <a:xfrm>
            <a:off x="6407377" y="3923660"/>
            <a:ext cx="540000" cy="5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02</a:t>
            </a:r>
          </a:p>
        </p:txBody>
      </p:sp>
      <p:grpSp>
        <p:nvGrpSpPr>
          <p:cNvPr id="13" name="i$ḻïḍe">
            <a:extLst>
              <a:ext uri="{FF2B5EF4-FFF2-40B4-BE49-F238E27FC236}">
                <a16:creationId xmlns:a16="http://schemas.microsoft.com/office/drawing/2014/main" xmlns="" id="{BCC654F4-5107-454F-B9F1-9BA5F6EFC318}"/>
              </a:ext>
            </a:extLst>
          </p:cNvPr>
          <p:cNvGrpSpPr/>
          <p:nvPr/>
        </p:nvGrpSpPr>
        <p:grpSpPr>
          <a:xfrm>
            <a:off x="7131000" y="3994014"/>
            <a:ext cx="3676254" cy="798584"/>
            <a:chOff x="7189746" y="6034204"/>
            <a:chExt cx="3676254" cy="798584"/>
          </a:xfrm>
        </p:grpSpPr>
        <p:sp>
          <p:nvSpPr>
            <p:cNvPr id="19" name="iślîḍé">
              <a:extLst>
                <a:ext uri="{FF2B5EF4-FFF2-40B4-BE49-F238E27FC236}">
                  <a16:creationId xmlns:a16="http://schemas.microsoft.com/office/drawing/2014/main" xmlns="" id="{AB8889EE-5427-44F2-88DA-4725815CFE7C}"/>
                </a:ext>
              </a:extLst>
            </p:cNvPr>
            <p:cNvSpPr txBox="1"/>
            <p:nvPr/>
          </p:nvSpPr>
          <p:spPr>
            <a:xfrm>
              <a:off x="7189746" y="6034204"/>
              <a:ext cx="3676254" cy="399292"/>
            </a:xfrm>
            <a:prstGeom prst="rect">
              <a:avLst/>
            </a:prstGeom>
            <a:noFill/>
          </p:spPr>
          <p:txBody>
            <a:bodyPr wrap="none" lIns="90000" tIns="46800" rIns="90000" bIns="46800" anchor="b" anchorCtr="0">
              <a:normAutofit/>
            </a:bodyPr>
            <a:lstStyle/>
            <a:p>
              <a:r>
                <a:rPr lang="zh-CN" altLang="en-US" b="1" dirty="0" smtClean="0"/>
                <a:t>软件维护的特点</a:t>
              </a:r>
              <a:endParaRPr lang="zh-CN" altLang="en-US" b="1" dirty="0"/>
            </a:p>
          </p:txBody>
        </p:sp>
        <p:sp>
          <p:nvSpPr>
            <p:cNvPr id="20" name="ïś1ïḓê">
              <a:extLst>
                <a:ext uri="{FF2B5EF4-FFF2-40B4-BE49-F238E27FC236}">
                  <a16:creationId xmlns:a16="http://schemas.microsoft.com/office/drawing/2014/main" xmlns="" id="{5E5D0B9F-BB62-4841-97CF-7C53713B2D51}"/>
                </a:ext>
              </a:extLst>
            </p:cNvPr>
            <p:cNvSpPr txBox="1"/>
            <p:nvPr/>
          </p:nvSpPr>
          <p:spPr>
            <a:xfrm>
              <a:off x="7189746" y="6433496"/>
              <a:ext cx="3676254" cy="399292"/>
            </a:xfrm>
            <a:prstGeom prst="rect">
              <a:avLst/>
            </a:prstGeom>
            <a:noFill/>
          </p:spPr>
          <p:txBody>
            <a:bodyPr wrap="none" lIns="90000" tIns="46800" rIns="90000" bIns="46800" anchor="t" anchorCtr="0">
              <a:normAutofit/>
            </a:bodyPr>
            <a:lstStyle/>
            <a:p>
              <a:pPr>
                <a:lnSpc>
                  <a:spcPct val="120000"/>
                </a:lnSpc>
              </a:pPr>
              <a:r>
                <a:rPr lang="en-US" altLang="zh-CN" sz="1100" dirty="0">
                  <a:solidFill>
                    <a:schemeClr val="dk1">
                      <a:lumMod val="100000"/>
                    </a:schemeClr>
                  </a:solidFill>
                </a:rPr>
                <a:t>Characteristics of Software Maintenance</a:t>
              </a:r>
              <a:endParaRPr lang="zh-CN" altLang="en-US" sz="1100" dirty="0">
                <a:solidFill>
                  <a:schemeClr val="dk1">
                    <a:lumMod val="100000"/>
                  </a:schemeClr>
                </a:solidFill>
              </a:endParaRPr>
            </a:p>
          </p:txBody>
        </p:sp>
      </p:grpSp>
      <p:sp>
        <p:nvSpPr>
          <p:cNvPr id="14" name="îṥļíḓê">
            <a:extLst>
              <a:ext uri="{FF2B5EF4-FFF2-40B4-BE49-F238E27FC236}">
                <a16:creationId xmlns:a16="http://schemas.microsoft.com/office/drawing/2014/main" xmlns="" id="{3F9F5375-96B3-4441-B964-ADC268DC1E4C}"/>
              </a:ext>
            </a:extLst>
          </p:cNvPr>
          <p:cNvSpPr/>
          <p:nvPr/>
        </p:nvSpPr>
        <p:spPr>
          <a:xfrm>
            <a:off x="6407377" y="1826518"/>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01</a:t>
            </a:r>
          </a:p>
        </p:txBody>
      </p:sp>
      <p:grpSp>
        <p:nvGrpSpPr>
          <p:cNvPr id="15" name="îṡľïďè">
            <a:extLst>
              <a:ext uri="{FF2B5EF4-FFF2-40B4-BE49-F238E27FC236}">
                <a16:creationId xmlns:a16="http://schemas.microsoft.com/office/drawing/2014/main" xmlns="" id="{C5298DE7-235C-455B-833A-D2E306CB8379}"/>
              </a:ext>
            </a:extLst>
          </p:cNvPr>
          <p:cNvGrpSpPr/>
          <p:nvPr/>
        </p:nvGrpSpPr>
        <p:grpSpPr>
          <a:xfrm>
            <a:off x="7131000" y="1896872"/>
            <a:ext cx="3676254" cy="669292"/>
            <a:chOff x="7189746" y="4764565"/>
            <a:chExt cx="3676254" cy="669292"/>
          </a:xfrm>
        </p:grpSpPr>
        <p:sp>
          <p:nvSpPr>
            <p:cNvPr id="17" name="íŝḻïďé">
              <a:extLst>
                <a:ext uri="{FF2B5EF4-FFF2-40B4-BE49-F238E27FC236}">
                  <a16:creationId xmlns:a16="http://schemas.microsoft.com/office/drawing/2014/main" xmlns="" id="{B39B8E48-3368-4CB4-A353-A6A310018F01}"/>
                </a:ext>
              </a:extLst>
            </p:cNvPr>
            <p:cNvSpPr txBox="1"/>
            <p:nvPr/>
          </p:nvSpPr>
          <p:spPr>
            <a:xfrm>
              <a:off x="7189746" y="4764565"/>
              <a:ext cx="3676254" cy="399292"/>
            </a:xfrm>
            <a:prstGeom prst="rect">
              <a:avLst/>
            </a:prstGeom>
            <a:noFill/>
          </p:spPr>
          <p:txBody>
            <a:bodyPr wrap="none" lIns="90000" tIns="46800" rIns="90000" bIns="46800" anchor="b" anchorCtr="0">
              <a:normAutofit/>
            </a:bodyPr>
            <a:lstStyle/>
            <a:p>
              <a:r>
                <a:rPr lang="zh-CN" altLang="en-US" b="1" dirty="0" smtClean="0"/>
                <a:t>软件维护的定义</a:t>
              </a:r>
              <a:endParaRPr lang="zh-CN" altLang="en-US" b="1" dirty="0"/>
            </a:p>
          </p:txBody>
        </p:sp>
        <p:sp>
          <p:nvSpPr>
            <p:cNvPr id="18" name="îSľîḋè">
              <a:extLst>
                <a:ext uri="{FF2B5EF4-FFF2-40B4-BE49-F238E27FC236}">
                  <a16:creationId xmlns:a16="http://schemas.microsoft.com/office/drawing/2014/main" xmlns="" id="{63E796D2-5825-4A4E-B01D-280AE94FEA35}"/>
                </a:ext>
              </a:extLst>
            </p:cNvPr>
            <p:cNvSpPr txBox="1"/>
            <p:nvPr/>
          </p:nvSpPr>
          <p:spPr>
            <a:xfrm>
              <a:off x="7189746" y="5034565"/>
              <a:ext cx="3676254" cy="399292"/>
            </a:xfrm>
            <a:prstGeom prst="rect">
              <a:avLst/>
            </a:prstGeom>
            <a:noFill/>
          </p:spPr>
          <p:txBody>
            <a:bodyPr wrap="none" lIns="90000" tIns="46800" rIns="90000" bIns="46800" anchor="t" anchorCtr="0">
              <a:normAutofit/>
            </a:bodyPr>
            <a:lstStyle/>
            <a:p>
              <a:pPr>
                <a:lnSpc>
                  <a:spcPct val="120000"/>
                </a:lnSpc>
              </a:pPr>
              <a:r>
                <a:rPr lang="en-US" altLang="zh-CN" sz="1100" dirty="0">
                  <a:solidFill>
                    <a:schemeClr val="dk1">
                      <a:lumMod val="100000"/>
                    </a:schemeClr>
                  </a:solidFill>
                </a:rPr>
                <a:t>Definition of Software Maintenance</a:t>
              </a:r>
              <a:endParaRPr lang="zh-CN" altLang="en-US" sz="1100" dirty="0">
                <a:solidFill>
                  <a:schemeClr val="dk1">
                    <a:lumMod val="100000"/>
                  </a:schemeClr>
                </a:solidFill>
              </a:endParaRPr>
            </a:p>
          </p:txBody>
        </p:sp>
      </p:grpSp>
      <p:cxnSp>
        <p:nvCxnSpPr>
          <p:cNvPr id="16" name="直接连接符 15">
            <a:extLst>
              <a:ext uri="{FF2B5EF4-FFF2-40B4-BE49-F238E27FC236}">
                <a16:creationId xmlns:a16="http://schemas.microsoft.com/office/drawing/2014/main" xmlns="" id="{09940D96-7C35-4607-ABB6-96667BB39E2A}"/>
              </a:ext>
            </a:extLst>
          </p:cNvPr>
          <p:cNvCxnSpPr/>
          <p:nvPr/>
        </p:nvCxnSpPr>
        <p:spPr>
          <a:xfrm>
            <a:off x="6186000" y="1768233"/>
            <a:ext cx="0" cy="3708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131000" y="2426458"/>
            <a:ext cx="2144884" cy="1477328"/>
          </a:xfrm>
          <a:prstGeom prst="rect">
            <a:avLst/>
          </a:prstGeom>
          <a:noFill/>
        </p:spPr>
        <p:txBody>
          <a:bodyPr wrap="square" rtlCol="0">
            <a:spAutoFit/>
          </a:bodyPr>
          <a:lstStyle/>
          <a:p>
            <a:r>
              <a:rPr lang="en-US" altLang="zh-CN" dirty="0" smtClean="0"/>
              <a:t>1.1 </a:t>
            </a:r>
            <a:r>
              <a:rPr lang="zh-CN" altLang="en-US" dirty="0" smtClean="0"/>
              <a:t>改正性维护</a:t>
            </a:r>
            <a:endParaRPr lang="en-US" altLang="zh-CN" dirty="0" smtClean="0"/>
          </a:p>
          <a:p>
            <a:r>
              <a:rPr lang="en-US" altLang="zh-CN" dirty="0" smtClean="0"/>
              <a:t>1.2 </a:t>
            </a:r>
            <a:r>
              <a:rPr lang="zh-CN" altLang="en-US" dirty="0" smtClean="0"/>
              <a:t>适应性维护</a:t>
            </a:r>
            <a:endParaRPr lang="en-US" altLang="zh-CN" dirty="0" smtClean="0"/>
          </a:p>
          <a:p>
            <a:r>
              <a:rPr lang="en-US" altLang="zh-CN" dirty="0" smtClean="0"/>
              <a:t>1.3 </a:t>
            </a:r>
            <a:r>
              <a:rPr lang="zh-CN" altLang="en-US" dirty="0" smtClean="0"/>
              <a:t>完善性维护</a:t>
            </a:r>
            <a:endParaRPr lang="en-US" altLang="zh-CN" dirty="0" smtClean="0"/>
          </a:p>
          <a:p>
            <a:r>
              <a:rPr lang="en-US" altLang="zh-CN" dirty="0" smtClean="0"/>
              <a:t>1.4 </a:t>
            </a:r>
            <a:r>
              <a:rPr lang="zh-CN" altLang="en-US" dirty="0" smtClean="0"/>
              <a:t>预防性维护</a:t>
            </a:r>
            <a:endParaRPr lang="en-US" altLang="zh-CN" dirty="0" smtClean="0"/>
          </a:p>
          <a:p>
            <a:r>
              <a:rPr lang="en-US" altLang="zh-CN" dirty="0" smtClean="0"/>
              <a:t>1.5 </a:t>
            </a:r>
            <a:r>
              <a:rPr lang="zh-CN" altLang="en-US" dirty="0" smtClean="0"/>
              <a:t>软件维护占比</a:t>
            </a:r>
            <a:endParaRPr lang="zh-CN" altLang="en-US" dirty="0"/>
          </a:p>
        </p:txBody>
      </p:sp>
      <p:sp>
        <p:nvSpPr>
          <p:cNvPr id="7" name="TextBox 6"/>
          <p:cNvSpPr txBox="1"/>
          <p:nvPr/>
        </p:nvSpPr>
        <p:spPr>
          <a:xfrm>
            <a:off x="7131000" y="4777358"/>
            <a:ext cx="4823460" cy="1200329"/>
          </a:xfrm>
          <a:prstGeom prst="rect">
            <a:avLst/>
          </a:prstGeom>
          <a:noFill/>
        </p:spPr>
        <p:txBody>
          <a:bodyPr wrap="square" rtlCol="0">
            <a:spAutoFit/>
          </a:bodyPr>
          <a:lstStyle/>
          <a:p>
            <a:r>
              <a:rPr lang="en-US" altLang="zh-CN" dirty="0" smtClean="0"/>
              <a:t>2.1 </a:t>
            </a:r>
            <a:r>
              <a:rPr lang="zh-CN" altLang="en-US" dirty="0" smtClean="0"/>
              <a:t>结构化维护与非结构化维护差别巨大</a:t>
            </a:r>
            <a:endParaRPr lang="en-US" altLang="zh-CN" dirty="0" smtClean="0"/>
          </a:p>
          <a:p>
            <a:r>
              <a:rPr lang="en-US" altLang="zh-CN" dirty="0" smtClean="0"/>
              <a:t>2.2 </a:t>
            </a:r>
            <a:r>
              <a:rPr lang="zh-CN" altLang="en-US" dirty="0" smtClean="0"/>
              <a:t>维护的代价高昂</a:t>
            </a:r>
            <a:endParaRPr lang="en-US" altLang="zh-CN" dirty="0" smtClean="0"/>
          </a:p>
          <a:p>
            <a:r>
              <a:rPr lang="en-US" altLang="zh-CN" dirty="0" smtClean="0"/>
              <a:t>2.3 </a:t>
            </a:r>
            <a:r>
              <a:rPr lang="zh-CN" altLang="en-US" dirty="0" smtClean="0"/>
              <a:t>维护的问题很多</a:t>
            </a:r>
            <a:endParaRPr lang="en-US" altLang="zh-CN" dirty="0" smtClean="0"/>
          </a:p>
          <a:p>
            <a:r>
              <a:rPr lang="en-US" altLang="zh-CN" dirty="0" smtClean="0"/>
              <a:t>2.4 </a:t>
            </a:r>
            <a:r>
              <a:rPr lang="zh-CN" altLang="en-US" dirty="0" smtClean="0"/>
              <a:t>维护的副作用</a:t>
            </a:r>
            <a:endParaRPr lang="zh-CN" altLang="en-US" dirty="0"/>
          </a:p>
        </p:txBody>
      </p:sp>
    </p:spTree>
    <p:extLst>
      <p:ext uri="{BB962C8B-B14F-4D97-AF65-F5344CB8AC3E}">
        <p14:creationId xmlns:p14="http://schemas.microsoft.com/office/powerpoint/2010/main" val="94737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2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par>
                                <p:cTn id="21" presetID="16" presetClass="entr" presetSubtype="21"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B79DFEC-930B-48D0-9F97-CDF1485D89E0}"/>
              </a:ext>
            </a:extLst>
          </p:cNvPr>
          <p:cNvSpPr>
            <a:spLocks noGrp="1"/>
          </p:cNvSpPr>
          <p:nvPr>
            <p:ph type="title"/>
          </p:nvPr>
        </p:nvSpPr>
        <p:spPr/>
        <p:txBody>
          <a:bodyPr/>
          <a:lstStyle/>
          <a:p>
            <a:r>
              <a:rPr lang="en-US" altLang="zh-CN" dirty="0"/>
              <a:t>2.2</a:t>
            </a:r>
            <a:r>
              <a:rPr lang="zh-CN" altLang="en-US" dirty="0"/>
              <a:t>软件维护的代价昂贵</a:t>
            </a:r>
          </a:p>
        </p:txBody>
      </p:sp>
      <p:sp>
        <p:nvSpPr>
          <p:cNvPr id="3" name="页脚占位符 2">
            <a:extLst>
              <a:ext uri="{FF2B5EF4-FFF2-40B4-BE49-F238E27FC236}">
                <a16:creationId xmlns:a16="http://schemas.microsoft.com/office/drawing/2014/main" xmlns="" id="{8774D61E-FDD5-4093-ACAD-C7E80C1E3FCF}"/>
              </a:ext>
            </a:extLst>
          </p:cNvPr>
          <p:cNvSpPr>
            <a:spLocks noGrp="1"/>
          </p:cNvSpPr>
          <p:nvPr>
            <p:ph type="ftr" sz="quarter" idx="11"/>
          </p:nvPr>
        </p:nvSpPr>
        <p:spPr/>
        <p:txBody>
          <a:bodyPr/>
          <a:lstStyle/>
          <a:p>
            <a:r>
              <a:rPr lang="en-US" altLang="zh-CN" dirty="0"/>
              <a:t>www.islide.cc</a:t>
            </a:r>
            <a:endParaRPr lang="zh-CN" altLang="en-US" dirty="0"/>
          </a:p>
        </p:txBody>
      </p:sp>
      <p:sp>
        <p:nvSpPr>
          <p:cNvPr id="4" name="灯片编号占位符 3">
            <a:extLst>
              <a:ext uri="{FF2B5EF4-FFF2-40B4-BE49-F238E27FC236}">
                <a16:creationId xmlns:a16="http://schemas.microsoft.com/office/drawing/2014/main" xmlns="" id="{EAA978CB-48C1-4FD8-BEF0-FCC80AB9690C}"/>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a:p>
        </p:txBody>
      </p:sp>
      <p:grpSp>
        <p:nvGrpSpPr>
          <p:cNvPr id="5" name="9da3d3c5-0c12-463b-bfb4-2469ef92694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BC5406A9-EF68-4982-8D8F-2DB25D91701F}"/>
              </a:ext>
            </a:extLst>
          </p:cNvPr>
          <p:cNvGrpSpPr>
            <a:grpSpLocks noChangeAspect="1"/>
          </p:cNvGrpSpPr>
          <p:nvPr>
            <p:custDataLst>
              <p:tags r:id="rId1"/>
            </p:custDataLst>
          </p:nvPr>
        </p:nvGrpSpPr>
        <p:grpSpPr>
          <a:xfrm>
            <a:off x="0" y="2228849"/>
            <a:ext cx="12192000" cy="2562225"/>
            <a:chOff x="0" y="2228849"/>
            <a:chExt cx="12192000" cy="2562225"/>
          </a:xfrm>
        </p:grpSpPr>
        <p:sp>
          <p:nvSpPr>
            <p:cNvPr id="6" name="iš1îde">
              <a:extLst>
                <a:ext uri="{FF2B5EF4-FFF2-40B4-BE49-F238E27FC236}">
                  <a16:creationId xmlns:a16="http://schemas.microsoft.com/office/drawing/2014/main" xmlns="" id="{E3383F40-3872-42D5-9E1E-10258DFF666E}"/>
                </a:ext>
              </a:extLst>
            </p:cNvPr>
            <p:cNvSpPr/>
            <p:nvPr/>
          </p:nvSpPr>
          <p:spPr>
            <a:xfrm rot="5400000">
              <a:off x="-304800" y="2533649"/>
              <a:ext cx="2562225" cy="195262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cxnSp>
          <p:nvCxnSpPr>
            <p:cNvPr id="7" name="直接连接符 6">
              <a:extLst>
                <a:ext uri="{FF2B5EF4-FFF2-40B4-BE49-F238E27FC236}">
                  <a16:creationId xmlns:a16="http://schemas.microsoft.com/office/drawing/2014/main" xmlns="" id="{036EC6FE-8AC2-498F-9386-3AC41D14AD2B}"/>
                </a:ext>
              </a:extLst>
            </p:cNvPr>
            <p:cNvCxnSpPr>
              <a:stCxn id="6" idx="0"/>
            </p:cNvCxnSpPr>
            <p:nvPr/>
          </p:nvCxnSpPr>
          <p:spPr>
            <a:xfrm>
              <a:off x="1952625" y="3509962"/>
              <a:ext cx="10239375" cy="0"/>
            </a:xfrm>
            <a:prstGeom prst="line">
              <a:avLst/>
            </a:prstGeom>
            <a:ln w="3175" cap="flat" cmpd="sng" algn="ctr">
              <a:solidFill>
                <a:schemeClr val="bg1">
                  <a:lumMod val="75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îslîḋé">
              <a:extLst>
                <a:ext uri="{FF2B5EF4-FFF2-40B4-BE49-F238E27FC236}">
                  <a16:creationId xmlns:a16="http://schemas.microsoft.com/office/drawing/2014/main" xmlns="" id="{0AD6DD0A-5DA5-4C41-A4FA-D92BBBF842F4}"/>
                </a:ext>
              </a:extLst>
            </p:cNvPr>
            <p:cNvSpPr/>
            <p:nvPr/>
          </p:nvSpPr>
          <p:spPr>
            <a:xfrm>
              <a:off x="2971800" y="3100386"/>
              <a:ext cx="819150" cy="8191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endParaRPr lang="zh-CN" altLang="en-US" b="1" dirty="0"/>
            </a:p>
          </p:txBody>
        </p:sp>
        <p:sp>
          <p:nvSpPr>
            <p:cNvPr id="9" name="išḻiḋè">
              <a:extLst>
                <a:ext uri="{FF2B5EF4-FFF2-40B4-BE49-F238E27FC236}">
                  <a16:creationId xmlns:a16="http://schemas.microsoft.com/office/drawing/2014/main" xmlns="" id="{2703FF07-838F-4978-B17A-B221509B0A06}"/>
                </a:ext>
              </a:extLst>
            </p:cNvPr>
            <p:cNvSpPr/>
            <p:nvPr/>
          </p:nvSpPr>
          <p:spPr>
            <a:xfrm>
              <a:off x="9696450" y="3100386"/>
              <a:ext cx="819150" cy="819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endParaRPr lang="zh-CN" altLang="en-US" b="1" dirty="0"/>
            </a:p>
          </p:txBody>
        </p:sp>
        <p:sp>
          <p:nvSpPr>
            <p:cNvPr id="10" name="îśľïḍe">
              <a:extLst>
                <a:ext uri="{FF2B5EF4-FFF2-40B4-BE49-F238E27FC236}">
                  <a16:creationId xmlns:a16="http://schemas.microsoft.com/office/drawing/2014/main" xmlns="" id="{B1148F44-3E31-4891-8352-6561B0A3AE19}"/>
                </a:ext>
              </a:extLst>
            </p:cNvPr>
            <p:cNvSpPr/>
            <p:nvPr/>
          </p:nvSpPr>
          <p:spPr>
            <a:xfrm>
              <a:off x="7454900" y="3100386"/>
              <a:ext cx="819150" cy="8191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endParaRPr lang="zh-CN" altLang="en-US" b="1" dirty="0"/>
            </a:p>
          </p:txBody>
        </p:sp>
        <p:sp>
          <p:nvSpPr>
            <p:cNvPr id="11" name="ïSļíḋe">
              <a:extLst>
                <a:ext uri="{FF2B5EF4-FFF2-40B4-BE49-F238E27FC236}">
                  <a16:creationId xmlns:a16="http://schemas.microsoft.com/office/drawing/2014/main" xmlns="" id="{EB99371A-E556-4510-8086-C42CAE94BD6B}"/>
                </a:ext>
              </a:extLst>
            </p:cNvPr>
            <p:cNvSpPr/>
            <p:nvPr/>
          </p:nvSpPr>
          <p:spPr>
            <a:xfrm>
              <a:off x="5213350" y="3100386"/>
              <a:ext cx="819150" cy="819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endParaRPr lang="zh-CN" altLang="en-US" b="1" dirty="0"/>
            </a:p>
          </p:txBody>
        </p:sp>
        <p:sp>
          <p:nvSpPr>
            <p:cNvPr id="16" name="îšļídè">
              <a:extLst>
                <a:ext uri="{FF2B5EF4-FFF2-40B4-BE49-F238E27FC236}">
                  <a16:creationId xmlns:a16="http://schemas.microsoft.com/office/drawing/2014/main" xmlns="" id="{8994FCF7-DC10-46F9-9205-6EB0FF456A4B}"/>
                </a:ext>
              </a:extLst>
            </p:cNvPr>
            <p:cNvSpPr/>
            <p:nvPr/>
          </p:nvSpPr>
          <p:spPr bwMode="auto">
            <a:xfrm>
              <a:off x="833352" y="3263594"/>
              <a:ext cx="609685" cy="492734"/>
            </a:xfrm>
            <a:custGeom>
              <a:avLst/>
              <a:gdLst>
                <a:gd name="connsiteX0" fmla="*/ 0 w 590140"/>
                <a:gd name="connsiteY0" fmla="*/ 455765 h 476939"/>
                <a:gd name="connsiteX1" fmla="*/ 590140 w 590140"/>
                <a:gd name="connsiteY1" fmla="*/ 455765 h 476939"/>
                <a:gd name="connsiteX2" fmla="*/ 590140 w 590140"/>
                <a:gd name="connsiteY2" fmla="*/ 476939 h 476939"/>
                <a:gd name="connsiteX3" fmla="*/ 0 w 590140"/>
                <a:gd name="connsiteY3" fmla="*/ 476939 h 476939"/>
                <a:gd name="connsiteX4" fmla="*/ 135090 w 590140"/>
                <a:gd name="connsiteY4" fmla="*/ 371068 h 476939"/>
                <a:gd name="connsiteX5" fmla="*/ 145702 w 590140"/>
                <a:gd name="connsiteY5" fmla="*/ 371068 h 476939"/>
                <a:gd name="connsiteX6" fmla="*/ 145702 w 590140"/>
                <a:gd name="connsiteY6" fmla="*/ 441920 h 476939"/>
                <a:gd name="connsiteX7" fmla="*/ 100022 w 590140"/>
                <a:gd name="connsiteY7" fmla="*/ 441920 h 476939"/>
                <a:gd name="connsiteX8" fmla="*/ 100022 w 590140"/>
                <a:gd name="connsiteY8" fmla="*/ 405574 h 476939"/>
                <a:gd name="connsiteX9" fmla="*/ 204265 w 590140"/>
                <a:gd name="connsiteY9" fmla="*/ 299697 h 476939"/>
                <a:gd name="connsiteX10" fmla="*/ 225456 w 590140"/>
                <a:gd name="connsiteY10" fmla="*/ 299697 h 476939"/>
                <a:gd name="connsiteX11" fmla="*/ 249871 w 590140"/>
                <a:gd name="connsiteY11" fmla="*/ 304760 h 476939"/>
                <a:gd name="connsiteX12" fmla="*/ 249871 w 590140"/>
                <a:gd name="connsiteY12" fmla="*/ 441920 h 476939"/>
                <a:gd name="connsiteX13" fmla="*/ 204265 w 590140"/>
                <a:gd name="connsiteY13" fmla="*/ 441920 h 476939"/>
                <a:gd name="connsiteX14" fmla="*/ 352707 w 590140"/>
                <a:gd name="connsiteY14" fmla="*/ 276672 h 476939"/>
                <a:gd name="connsiteX15" fmla="*/ 352707 w 590140"/>
                <a:gd name="connsiteY15" fmla="*/ 441920 h 476939"/>
                <a:gd name="connsiteX16" fmla="*/ 307027 w 590140"/>
                <a:gd name="connsiteY16" fmla="*/ 441920 h 476939"/>
                <a:gd name="connsiteX17" fmla="*/ 307027 w 590140"/>
                <a:gd name="connsiteY17" fmla="*/ 299687 h 476939"/>
                <a:gd name="connsiteX18" fmla="*/ 352707 w 590140"/>
                <a:gd name="connsiteY18" fmla="*/ 276672 h 476939"/>
                <a:gd name="connsiteX19" fmla="*/ 266083 w 590140"/>
                <a:gd name="connsiteY19" fmla="*/ 73306 h 476939"/>
                <a:gd name="connsiteX20" fmla="*/ 205636 w 590140"/>
                <a:gd name="connsiteY20" fmla="*/ 98510 h 476939"/>
                <a:gd name="connsiteX21" fmla="*/ 205636 w 590140"/>
                <a:gd name="connsiteY21" fmla="*/ 219584 h 476939"/>
                <a:gd name="connsiteX22" fmla="*/ 326876 w 590140"/>
                <a:gd name="connsiteY22" fmla="*/ 219584 h 476939"/>
                <a:gd name="connsiteX23" fmla="*/ 326876 w 590140"/>
                <a:gd name="connsiteY23" fmla="*/ 98510 h 476939"/>
                <a:gd name="connsiteX24" fmla="*/ 266083 w 590140"/>
                <a:gd name="connsiteY24" fmla="*/ 73306 h 476939"/>
                <a:gd name="connsiteX25" fmla="*/ 406161 w 590140"/>
                <a:gd name="connsiteY25" fmla="*/ 72259 h 476939"/>
                <a:gd name="connsiteX26" fmla="*/ 451841 w 590140"/>
                <a:gd name="connsiteY26" fmla="*/ 72259 h 476939"/>
                <a:gd name="connsiteX27" fmla="*/ 451841 w 590140"/>
                <a:gd name="connsiteY27" fmla="*/ 441920 h 476939"/>
                <a:gd name="connsiteX28" fmla="*/ 406161 w 590140"/>
                <a:gd name="connsiteY28" fmla="*/ 441920 h 476939"/>
                <a:gd name="connsiteX29" fmla="*/ 406161 w 590140"/>
                <a:gd name="connsiteY29" fmla="*/ 197014 h 476939"/>
                <a:gd name="connsiteX30" fmla="*/ 410775 w 590140"/>
                <a:gd name="connsiteY30" fmla="*/ 161107 h 476939"/>
                <a:gd name="connsiteX31" fmla="*/ 406161 w 590140"/>
                <a:gd name="connsiteY31" fmla="*/ 125199 h 476939"/>
                <a:gd name="connsiteX32" fmla="*/ 266256 w 590140"/>
                <a:gd name="connsiteY32" fmla="*/ 39239 h 476939"/>
                <a:gd name="connsiteX33" fmla="*/ 351308 w 590140"/>
                <a:gd name="connsiteY33" fmla="*/ 74111 h 476939"/>
                <a:gd name="connsiteX34" fmla="*/ 351308 w 590140"/>
                <a:gd name="connsiteY34" fmla="*/ 243983 h 476939"/>
                <a:gd name="connsiteX35" fmla="*/ 194111 w 590140"/>
                <a:gd name="connsiteY35" fmla="*/ 255031 h 476939"/>
                <a:gd name="connsiteX36" fmla="*/ 173367 w 590140"/>
                <a:gd name="connsiteY36" fmla="*/ 276208 h 476939"/>
                <a:gd name="connsiteX37" fmla="*/ 165069 w 590140"/>
                <a:gd name="connsiteY37" fmla="*/ 304289 h 476939"/>
                <a:gd name="connsiteX38" fmla="*/ 75637 w 590140"/>
                <a:gd name="connsiteY38" fmla="*/ 393599 h 476939"/>
                <a:gd name="connsiteX39" fmla="*/ 31383 w 590140"/>
                <a:gd name="connsiteY39" fmla="*/ 393599 h 476939"/>
                <a:gd name="connsiteX40" fmla="*/ 31383 w 590140"/>
                <a:gd name="connsiteY40" fmla="*/ 349404 h 476939"/>
                <a:gd name="connsiteX41" fmla="*/ 120814 w 590140"/>
                <a:gd name="connsiteY41" fmla="*/ 260095 h 476939"/>
                <a:gd name="connsiteX42" fmla="*/ 148935 w 590140"/>
                <a:gd name="connsiteY42" fmla="*/ 251809 h 476939"/>
                <a:gd name="connsiteX43" fmla="*/ 170140 w 590140"/>
                <a:gd name="connsiteY43" fmla="*/ 231093 h 476939"/>
                <a:gd name="connsiteX44" fmla="*/ 181204 w 590140"/>
                <a:gd name="connsiteY44" fmla="*/ 74111 h 476939"/>
                <a:gd name="connsiteX45" fmla="*/ 266256 w 590140"/>
                <a:gd name="connsiteY45" fmla="*/ 39239 h 476939"/>
                <a:gd name="connsiteX46" fmla="*/ 501149 w 590140"/>
                <a:gd name="connsiteY46" fmla="*/ 0 h 476939"/>
                <a:gd name="connsiteX47" fmla="*/ 546829 w 590140"/>
                <a:gd name="connsiteY47" fmla="*/ 0 h 476939"/>
                <a:gd name="connsiteX48" fmla="*/ 546829 w 590140"/>
                <a:gd name="connsiteY48" fmla="*/ 441920 h 476939"/>
                <a:gd name="connsiteX49" fmla="*/ 501149 w 590140"/>
                <a:gd name="connsiteY49" fmla="*/ 441920 h 47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90140" h="476939">
                  <a:moveTo>
                    <a:pt x="0" y="455765"/>
                  </a:moveTo>
                  <a:lnTo>
                    <a:pt x="590140" y="455765"/>
                  </a:lnTo>
                  <a:lnTo>
                    <a:pt x="590140" y="476939"/>
                  </a:lnTo>
                  <a:lnTo>
                    <a:pt x="0" y="476939"/>
                  </a:lnTo>
                  <a:close/>
                  <a:moveTo>
                    <a:pt x="135090" y="371068"/>
                  </a:moveTo>
                  <a:lnTo>
                    <a:pt x="145702" y="371068"/>
                  </a:lnTo>
                  <a:lnTo>
                    <a:pt x="145702" y="441920"/>
                  </a:lnTo>
                  <a:lnTo>
                    <a:pt x="100022" y="441920"/>
                  </a:lnTo>
                  <a:lnTo>
                    <a:pt x="100022" y="405574"/>
                  </a:lnTo>
                  <a:close/>
                  <a:moveTo>
                    <a:pt x="204265" y="299697"/>
                  </a:moveTo>
                  <a:lnTo>
                    <a:pt x="225456" y="299697"/>
                  </a:lnTo>
                  <a:cubicBezTo>
                    <a:pt x="233748" y="301998"/>
                    <a:pt x="241579" y="303839"/>
                    <a:pt x="249871" y="304760"/>
                  </a:cubicBezTo>
                  <a:lnTo>
                    <a:pt x="249871" y="441920"/>
                  </a:lnTo>
                  <a:lnTo>
                    <a:pt x="204265" y="441920"/>
                  </a:lnTo>
                  <a:close/>
                  <a:moveTo>
                    <a:pt x="352707" y="276672"/>
                  </a:moveTo>
                  <a:lnTo>
                    <a:pt x="352707" y="441920"/>
                  </a:lnTo>
                  <a:lnTo>
                    <a:pt x="307027" y="441920"/>
                  </a:lnTo>
                  <a:lnTo>
                    <a:pt x="307027" y="299687"/>
                  </a:lnTo>
                  <a:cubicBezTo>
                    <a:pt x="323638" y="295084"/>
                    <a:pt x="338865" y="287259"/>
                    <a:pt x="352707" y="276672"/>
                  </a:cubicBezTo>
                  <a:close/>
                  <a:moveTo>
                    <a:pt x="266083" y="73306"/>
                  </a:moveTo>
                  <a:cubicBezTo>
                    <a:pt x="244129" y="73306"/>
                    <a:pt x="222232" y="81707"/>
                    <a:pt x="205636" y="98510"/>
                  </a:cubicBezTo>
                  <a:cubicBezTo>
                    <a:pt x="171984" y="132116"/>
                    <a:pt x="171984" y="186438"/>
                    <a:pt x="205636" y="219584"/>
                  </a:cubicBezTo>
                  <a:cubicBezTo>
                    <a:pt x="238827" y="253190"/>
                    <a:pt x="293224" y="253190"/>
                    <a:pt x="326876" y="219584"/>
                  </a:cubicBezTo>
                  <a:cubicBezTo>
                    <a:pt x="360528" y="186438"/>
                    <a:pt x="360528" y="132116"/>
                    <a:pt x="326876" y="98510"/>
                  </a:cubicBezTo>
                  <a:cubicBezTo>
                    <a:pt x="310050" y="81707"/>
                    <a:pt x="288038" y="73306"/>
                    <a:pt x="266083" y="73306"/>
                  </a:cubicBezTo>
                  <a:close/>
                  <a:moveTo>
                    <a:pt x="406161" y="72259"/>
                  </a:moveTo>
                  <a:lnTo>
                    <a:pt x="451841" y="72259"/>
                  </a:lnTo>
                  <a:lnTo>
                    <a:pt x="451841" y="441920"/>
                  </a:lnTo>
                  <a:lnTo>
                    <a:pt x="406161" y="441920"/>
                  </a:lnTo>
                  <a:lnTo>
                    <a:pt x="406161" y="197014"/>
                  </a:lnTo>
                  <a:cubicBezTo>
                    <a:pt x="409391" y="185505"/>
                    <a:pt x="410775" y="173536"/>
                    <a:pt x="410775" y="161107"/>
                  </a:cubicBezTo>
                  <a:cubicBezTo>
                    <a:pt x="410775" y="148677"/>
                    <a:pt x="409391" y="136708"/>
                    <a:pt x="406161" y="125199"/>
                  </a:cubicBezTo>
                  <a:close/>
                  <a:moveTo>
                    <a:pt x="266256" y="39239"/>
                  </a:moveTo>
                  <a:cubicBezTo>
                    <a:pt x="297027" y="39239"/>
                    <a:pt x="327798" y="50863"/>
                    <a:pt x="351308" y="74111"/>
                  </a:cubicBezTo>
                  <a:cubicBezTo>
                    <a:pt x="397868" y="121067"/>
                    <a:pt x="397868" y="197026"/>
                    <a:pt x="351308" y="243983"/>
                  </a:cubicBezTo>
                  <a:cubicBezTo>
                    <a:pt x="308436" y="286796"/>
                    <a:pt x="241132" y="290479"/>
                    <a:pt x="194111" y="255031"/>
                  </a:cubicBezTo>
                  <a:lnTo>
                    <a:pt x="173367" y="276208"/>
                  </a:lnTo>
                  <a:cubicBezTo>
                    <a:pt x="175211" y="285875"/>
                    <a:pt x="172445" y="296463"/>
                    <a:pt x="165069" y="304289"/>
                  </a:cubicBezTo>
                  <a:lnTo>
                    <a:pt x="75637" y="393599"/>
                  </a:lnTo>
                  <a:cubicBezTo>
                    <a:pt x="63191" y="405568"/>
                    <a:pt x="43368" y="405568"/>
                    <a:pt x="31383" y="393599"/>
                  </a:cubicBezTo>
                  <a:cubicBezTo>
                    <a:pt x="19397" y="381629"/>
                    <a:pt x="19397" y="361834"/>
                    <a:pt x="31383" y="349404"/>
                  </a:cubicBezTo>
                  <a:lnTo>
                    <a:pt x="120814" y="260095"/>
                  </a:lnTo>
                  <a:cubicBezTo>
                    <a:pt x="128651" y="252730"/>
                    <a:pt x="139254" y="249967"/>
                    <a:pt x="148935" y="251809"/>
                  </a:cubicBezTo>
                  <a:lnTo>
                    <a:pt x="170140" y="231093"/>
                  </a:lnTo>
                  <a:cubicBezTo>
                    <a:pt x="134644" y="184136"/>
                    <a:pt x="138332" y="116924"/>
                    <a:pt x="181204" y="74111"/>
                  </a:cubicBezTo>
                  <a:cubicBezTo>
                    <a:pt x="204714" y="50863"/>
                    <a:pt x="235485" y="39239"/>
                    <a:pt x="266256" y="39239"/>
                  </a:cubicBezTo>
                  <a:close/>
                  <a:moveTo>
                    <a:pt x="501149" y="0"/>
                  </a:moveTo>
                  <a:lnTo>
                    <a:pt x="546829" y="0"/>
                  </a:lnTo>
                  <a:lnTo>
                    <a:pt x="546829" y="441920"/>
                  </a:lnTo>
                  <a:lnTo>
                    <a:pt x="501149" y="441920"/>
                  </a:lnTo>
                  <a:close/>
                </a:path>
              </a:pathLst>
            </a:custGeom>
            <a:solidFill>
              <a:schemeClr val="bg1"/>
            </a:solidFill>
            <a:ln>
              <a:noFill/>
            </a:ln>
          </p:spPr>
          <p:txBody>
            <a:bodyPr/>
            <a:lstStyle/>
            <a:p>
              <a:endParaRPr lang="zh-CN" altLang="en-US"/>
            </a:p>
          </p:txBody>
        </p:sp>
      </p:grpSp>
      <p:sp>
        <p:nvSpPr>
          <p:cNvPr id="25" name="矩形 24"/>
          <p:cNvSpPr/>
          <p:nvPr/>
        </p:nvSpPr>
        <p:spPr>
          <a:xfrm>
            <a:off x="1952625" y="1298782"/>
            <a:ext cx="6096000" cy="1631216"/>
          </a:xfrm>
          <a:prstGeom prst="rect">
            <a:avLst/>
          </a:prstGeom>
        </p:spPr>
        <p:txBody>
          <a:bodyPr>
            <a:spAutoFit/>
          </a:bodyPr>
          <a:lstStyle/>
          <a:p>
            <a:pPr lvl="1">
              <a:defRPr/>
            </a:pPr>
            <a:r>
              <a:rPr lang="zh-CN" altLang="en-US" sz="2000" dirty="0"/>
              <a:t>用于维护工作的劳动可以分：</a:t>
            </a:r>
            <a:endParaRPr lang="en-US" altLang="zh-CN" sz="2000" dirty="0"/>
          </a:p>
          <a:p>
            <a:pPr lvl="1">
              <a:defRPr/>
            </a:pPr>
            <a:r>
              <a:rPr lang="en-US" altLang="zh-CN" sz="2000" dirty="0"/>
              <a:t>A</a:t>
            </a:r>
            <a:r>
              <a:rPr lang="zh-CN" altLang="en-US" sz="2000" dirty="0"/>
              <a:t>：生产性活动   </a:t>
            </a:r>
            <a:r>
              <a:rPr lang="en-US" altLang="zh-CN" sz="2000" dirty="0"/>
              <a:t>1.</a:t>
            </a:r>
            <a:r>
              <a:rPr lang="zh-CN" altLang="en-US" sz="2000" dirty="0"/>
              <a:t>分析评价</a:t>
            </a:r>
            <a:r>
              <a:rPr lang="en-US" altLang="zh-CN" sz="2000" dirty="0"/>
              <a:t>	2.</a:t>
            </a:r>
            <a:r>
              <a:rPr lang="zh-CN" altLang="en-US" sz="2000" dirty="0"/>
              <a:t>修改设计</a:t>
            </a:r>
            <a:r>
              <a:rPr lang="en-US" altLang="zh-CN" sz="2000" dirty="0"/>
              <a:t>	3.</a:t>
            </a:r>
            <a:r>
              <a:rPr lang="zh-CN" altLang="en-US" sz="2000" dirty="0"/>
              <a:t>编写程序代码</a:t>
            </a:r>
            <a:endParaRPr lang="en-US" altLang="zh-CN" sz="2000" dirty="0"/>
          </a:p>
          <a:p>
            <a:pPr lvl="1">
              <a:defRPr/>
            </a:pPr>
            <a:r>
              <a:rPr lang="en-US" altLang="zh-CN" sz="2000" dirty="0"/>
              <a:t>B:</a:t>
            </a:r>
            <a:r>
              <a:rPr lang="zh-CN" altLang="en-US" sz="2000" dirty="0"/>
              <a:t>非生产性活动</a:t>
            </a:r>
            <a:r>
              <a:rPr lang="en-US" altLang="zh-CN" sz="2000" dirty="0"/>
              <a:t>	1.</a:t>
            </a:r>
            <a:r>
              <a:rPr lang="zh-CN" altLang="en-US" sz="2000" dirty="0"/>
              <a:t>理解程序代码的功能</a:t>
            </a:r>
            <a:r>
              <a:rPr lang="en-US" altLang="zh-CN" sz="2000" dirty="0"/>
              <a:t>	2.</a:t>
            </a:r>
            <a:r>
              <a:rPr lang="zh-CN" altLang="en-US" sz="2000" dirty="0"/>
              <a:t>解释数据结构</a:t>
            </a:r>
            <a:r>
              <a:rPr lang="en-US" altLang="zh-CN" sz="2000" dirty="0"/>
              <a:t>	3.</a:t>
            </a:r>
            <a:r>
              <a:rPr lang="zh-CN" altLang="en-US" sz="2000" dirty="0"/>
              <a:t>接口特点</a:t>
            </a:r>
            <a:r>
              <a:rPr lang="en-US" altLang="zh-CN" sz="2000" dirty="0"/>
              <a:t>	4.</a:t>
            </a:r>
            <a:r>
              <a:rPr lang="zh-CN" altLang="en-US" sz="2000" dirty="0"/>
              <a:t>性能限度</a:t>
            </a:r>
            <a:endParaRPr lang="en-US" altLang="zh-CN" sz="2000" dirty="0"/>
          </a:p>
        </p:txBody>
      </p:sp>
      <p:sp>
        <p:nvSpPr>
          <p:cNvPr id="26" name="矩形 25"/>
          <p:cNvSpPr/>
          <p:nvPr/>
        </p:nvSpPr>
        <p:spPr>
          <a:xfrm>
            <a:off x="1890346" y="4015604"/>
            <a:ext cx="8423032" cy="2554545"/>
          </a:xfrm>
          <a:prstGeom prst="rect">
            <a:avLst/>
          </a:prstGeom>
        </p:spPr>
        <p:txBody>
          <a:bodyPr wrap="square">
            <a:spAutoFit/>
          </a:bodyPr>
          <a:lstStyle/>
          <a:p>
            <a:r>
              <a:rPr lang="zh-CN" altLang="en-US" sz="2000" dirty="0"/>
              <a:t>下述表达式给出维护工作量的一个模型：</a:t>
            </a:r>
            <a:r>
              <a:rPr lang="en-US" altLang="zh-CN" sz="2000" dirty="0"/>
              <a:t>M=</a:t>
            </a:r>
            <a:r>
              <a:rPr lang="en-US" altLang="zh-CN" sz="2000" dirty="0" err="1"/>
              <a:t>P+K×exp</a:t>
            </a:r>
            <a:r>
              <a:rPr lang="en-US" altLang="zh-CN" sz="2000" dirty="0"/>
              <a:t>(c-d)</a:t>
            </a:r>
            <a:r>
              <a:rPr lang="zh-CN" altLang="en-US" sz="2000" dirty="0"/>
              <a:t>，其中：</a:t>
            </a:r>
            <a:endParaRPr lang="en-US" altLang="zh-CN" sz="2000" dirty="0"/>
          </a:p>
          <a:p>
            <a:pPr lvl="1"/>
            <a:r>
              <a:rPr lang="en-US" altLang="zh-CN" sz="2000" dirty="0"/>
              <a:t>M</a:t>
            </a:r>
            <a:r>
              <a:rPr lang="zh-CN" altLang="en-US" sz="2000" dirty="0"/>
              <a:t>：维护用的总工作量</a:t>
            </a:r>
            <a:endParaRPr lang="en-US" altLang="zh-CN" sz="2000" dirty="0"/>
          </a:p>
          <a:p>
            <a:pPr lvl="1"/>
            <a:r>
              <a:rPr lang="en-US" altLang="zh-CN" sz="2000" dirty="0"/>
              <a:t>P</a:t>
            </a:r>
            <a:r>
              <a:rPr lang="zh-CN" altLang="en-US" sz="2000" dirty="0"/>
              <a:t>：生产性工作量</a:t>
            </a:r>
            <a:endParaRPr lang="en-US" altLang="zh-CN" sz="2000" dirty="0"/>
          </a:p>
          <a:p>
            <a:pPr lvl="1"/>
            <a:r>
              <a:rPr lang="en-US" altLang="zh-CN" sz="2000" dirty="0"/>
              <a:t>K</a:t>
            </a:r>
            <a:r>
              <a:rPr lang="zh-CN" altLang="en-US" sz="2000" dirty="0"/>
              <a:t>：经验常数</a:t>
            </a:r>
            <a:endParaRPr lang="en-US" altLang="zh-CN" sz="2000" dirty="0"/>
          </a:p>
          <a:p>
            <a:pPr lvl="1"/>
            <a:r>
              <a:rPr lang="en-US" altLang="zh-CN" sz="2000" dirty="0"/>
              <a:t>c</a:t>
            </a:r>
            <a:r>
              <a:rPr lang="zh-CN" altLang="en-US" sz="2000" dirty="0"/>
              <a:t>：复杂程度</a:t>
            </a:r>
            <a:endParaRPr lang="en-US" altLang="zh-CN" sz="2000" dirty="0"/>
          </a:p>
          <a:p>
            <a:pPr lvl="1"/>
            <a:r>
              <a:rPr lang="en-US" altLang="zh-CN" sz="2000" dirty="0"/>
              <a:t>d</a:t>
            </a:r>
            <a:r>
              <a:rPr lang="zh-CN" altLang="en-US" sz="2000" dirty="0"/>
              <a:t>：维护人员对软件的熟悉程度</a:t>
            </a:r>
          </a:p>
          <a:p>
            <a:r>
              <a:rPr lang="zh-CN" altLang="en-US" sz="2000" dirty="0"/>
              <a:t>上面的模型表明，如果软件的开发途径不好，而且原来的开发人员不能参加维护工作，那么维护工作量和费用将指数地增加</a:t>
            </a:r>
          </a:p>
        </p:txBody>
      </p:sp>
    </p:spTree>
    <p:extLst>
      <p:ext uri="{BB962C8B-B14F-4D97-AF65-F5344CB8AC3E}">
        <p14:creationId xmlns:p14="http://schemas.microsoft.com/office/powerpoint/2010/main" val="24476498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a:t>
            </a:r>
            <a:r>
              <a:rPr lang="zh-CN" altLang="en-US" dirty="0"/>
              <a:t>维护的问题很多</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31</a:t>
            </a:fld>
            <a:endParaRPr lang="zh-CN" altLang="en-US"/>
          </a:p>
        </p:txBody>
      </p:sp>
      <p:sp>
        <p:nvSpPr>
          <p:cNvPr id="5" name="TextBox 4"/>
          <p:cNvSpPr txBox="1"/>
          <p:nvPr/>
        </p:nvSpPr>
        <p:spPr>
          <a:xfrm>
            <a:off x="2989384" y="2314948"/>
            <a:ext cx="5539154" cy="3539430"/>
          </a:xfrm>
          <a:prstGeom prst="rect">
            <a:avLst/>
          </a:prstGeom>
          <a:noFill/>
        </p:spPr>
        <p:txBody>
          <a:bodyPr wrap="square" rtlCol="0">
            <a:spAutoFit/>
          </a:bodyPr>
          <a:lstStyle/>
          <a:p>
            <a:r>
              <a:rPr lang="zh-CN" altLang="en-US" sz="3200" dirty="0" smtClean="0"/>
              <a:t>与软件维护有关的绝大多数问题，都可以归因于软件定义和软件开发的方法有缺点。在软件生命周期的头两个时期没有严格而又科学的管理和规划，几乎必然会倒是在最后阶段出现问题</a:t>
            </a:r>
            <a:endParaRPr lang="zh-CN" altLang="en-US" sz="3200" dirty="0"/>
          </a:p>
        </p:txBody>
      </p:sp>
      <p:sp>
        <p:nvSpPr>
          <p:cNvPr id="6" name="Freeform 30">
            <a:extLst>
              <a:ext uri="{FF2B5EF4-FFF2-40B4-BE49-F238E27FC236}">
                <a16:creationId xmlns:a16="http://schemas.microsoft.com/office/drawing/2014/main" xmlns="" id="{1C9AE45A-C01F-45AB-9B5F-AACB98C1D07E}"/>
              </a:ext>
            </a:extLst>
          </p:cNvPr>
          <p:cNvSpPr>
            <a:spLocks/>
          </p:cNvSpPr>
          <p:nvPr/>
        </p:nvSpPr>
        <p:spPr bwMode="auto">
          <a:xfrm flipH="1">
            <a:off x="645135" y="1299919"/>
            <a:ext cx="1927225" cy="1803400"/>
          </a:xfrm>
          <a:custGeom>
            <a:avLst/>
            <a:gdLst>
              <a:gd name="T0" fmla="*/ 804 w 1294"/>
              <a:gd name="T1" fmla="*/ 0 h 1211"/>
              <a:gd name="T2" fmla="*/ 726 w 1294"/>
              <a:gd name="T3" fmla="*/ 35 h 1211"/>
              <a:gd name="T4" fmla="*/ 51 w 1294"/>
              <a:gd name="T5" fmla="*/ 803 h 1211"/>
              <a:gd name="T6" fmla="*/ 106 w 1294"/>
              <a:gd name="T7" fmla="*/ 972 h 1211"/>
              <a:gd name="T8" fmla="*/ 1149 w 1294"/>
              <a:gd name="T9" fmla="*/ 1208 h 1211"/>
              <a:gd name="T10" fmla="*/ 1173 w 1294"/>
              <a:gd name="T11" fmla="*/ 1211 h 1211"/>
              <a:gd name="T12" fmla="*/ 1269 w 1294"/>
              <a:gd name="T13" fmla="*/ 1072 h 1211"/>
              <a:gd name="T14" fmla="*/ 901 w 1294"/>
              <a:gd name="T15" fmla="*/ 67 h 1211"/>
              <a:gd name="T16" fmla="*/ 804 w 1294"/>
              <a:gd name="T17" fmla="*/ 0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4" h="1211">
                <a:moveTo>
                  <a:pt x="804" y="0"/>
                </a:moveTo>
                <a:cubicBezTo>
                  <a:pt x="776" y="0"/>
                  <a:pt x="747" y="11"/>
                  <a:pt x="726" y="35"/>
                </a:cubicBezTo>
                <a:cubicBezTo>
                  <a:pt x="51" y="803"/>
                  <a:pt x="51" y="803"/>
                  <a:pt x="51" y="803"/>
                </a:cubicBezTo>
                <a:cubicBezTo>
                  <a:pt x="0" y="862"/>
                  <a:pt x="30" y="954"/>
                  <a:pt x="106" y="972"/>
                </a:cubicBezTo>
                <a:cubicBezTo>
                  <a:pt x="1149" y="1208"/>
                  <a:pt x="1149" y="1208"/>
                  <a:pt x="1149" y="1208"/>
                </a:cubicBezTo>
                <a:cubicBezTo>
                  <a:pt x="1157" y="1210"/>
                  <a:pt x="1165" y="1211"/>
                  <a:pt x="1173" y="1211"/>
                </a:cubicBezTo>
                <a:cubicBezTo>
                  <a:pt x="1242" y="1211"/>
                  <a:pt x="1294" y="1141"/>
                  <a:pt x="1269" y="1072"/>
                </a:cubicBezTo>
                <a:cubicBezTo>
                  <a:pt x="901" y="67"/>
                  <a:pt x="901" y="67"/>
                  <a:pt x="901" y="67"/>
                </a:cubicBezTo>
                <a:cubicBezTo>
                  <a:pt x="885" y="24"/>
                  <a:pt x="845" y="0"/>
                  <a:pt x="804" y="0"/>
                </a:cubicBezTo>
              </a:path>
            </a:pathLst>
          </a:custGeom>
          <a:solidFill>
            <a:srgbClr val="F15931"/>
          </a:solidFill>
          <a:ln>
            <a:noFill/>
          </a:ln>
        </p:spPr>
        <p:txBody>
          <a:bodyPr vert="horz" wrap="square" lIns="91440" tIns="45720" rIns="91440" bIns="45720" numCol="1" anchor="t" anchorCtr="0" compatLnSpc="1">
            <a:prstTxWarp prst="textNoShape">
              <a:avLst/>
            </a:prstTxWarp>
          </a:bodyPr>
          <a:lstStyle/>
          <a:p>
            <a:endParaRPr lang="zh-CN" altLang="en-US" dirty="0"/>
          </a:p>
        </p:txBody>
      </p:sp>
    </p:spTree>
    <p:extLst>
      <p:ext uri="{BB962C8B-B14F-4D97-AF65-F5344CB8AC3E}">
        <p14:creationId xmlns:p14="http://schemas.microsoft.com/office/powerpoint/2010/main" val="21202945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0376EFE-3176-4D74-BD19-07ACC6FB8C17}"/>
              </a:ext>
            </a:extLst>
          </p:cNvPr>
          <p:cNvSpPr>
            <a:spLocks noGrp="1"/>
          </p:cNvSpPr>
          <p:nvPr>
            <p:ph type="title"/>
          </p:nvPr>
        </p:nvSpPr>
        <p:spPr/>
        <p:txBody>
          <a:bodyPr/>
          <a:lstStyle/>
          <a:p>
            <a:r>
              <a:rPr lang="en-US" altLang="zh-CN" dirty="0" smtClean="0"/>
              <a:t>2.3</a:t>
            </a:r>
            <a:r>
              <a:rPr lang="zh-CN" altLang="en-US" dirty="0" smtClean="0"/>
              <a:t>维护的问题很多</a:t>
            </a:r>
            <a:endParaRPr lang="zh-CN" altLang="en-US" dirty="0"/>
          </a:p>
        </p:txBody>
      </p:sp>
      <p:sp>
        <p:nvSpPr>
          <p:cNvPr id="3" name="页脚占位符 2">
            <a:extLst>
              <a:ext uri="{FF2B5EF4-FFF2-40B4-BE49-F238E27FC236}">
                <a16:creationId xmlns:a16="http://schemas.microsoft.com/office/drawing/2014/main" xmlns="" id="{93185A68-E7BD-4972-B06F-95FCAE7F06B8}"/>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BA25066B-156F-4869-B93B-566F4DFE6251}"/>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a:p>
        </p:txBody>
      </p:sp>
      <p:grpSp>
        <p:nvGrpSpPr>
          <p:cNvPr id="5" name="03ab9fac-60e3-4472-8d5a-c571a639d58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73AA7DA3-9C3D-4701-A8A8-B3484ED81A4F}"/>
              </a:ext>
            </a:extLst>
          </p:cNvPr>
          <p:cNvGrpSpPr>
            <a:grpSpLocks noChangeAspect="1"/>
          </p:cNvGrpSpPr>
          <p:nvPr>
            <p:custDataLst>
              <p:tags r:id="rId1"/>
            </p:custDataLst>
          </p:nvPr>
        </p:nvGrpSpPr>
        <p:grpSpPr>
          <a:xfrm>
            <a:off x="885764" y="1932829"/>
            <a:ext cx="10623780" cy="4226671"/>
            <a:chOff x="885764" y="1932829"/>
            <a:chExt cx="10623780" cy="4226671"/>
          </a:xfrm>
        </p:grpSpPr>
        <p:grpSp>
          <p:nvGrpSpPr>
            <p:cNvPr id="6" name="ïSľïḑê">
              <a:extLst>
                <a:ext uri="{FF2B5EF4-FFF2-40B4-BE49-F238E27FC236}">
                  <a16:creationId xmlns:a16="http://schemas.microsoft.com/office/drawing/2014/main" xmlns="" id="{676E38CB-C9B5-42D8-B5B0-69400D75FC3F}"/>
                </a:ext>
              </a:extLst>
            </p:cNvPr>
            <p:cNvGrpSpPr/>
            <p:nvPr/>
          </p:nvGrpSpPr>
          <p:grpSpPr>
            <a:xfrm>
              <a:off x="3914163" y="1932829"/>
              <a:ext cx="4363675" cy="4226671"/>
              <a:chOff x="3861507" y="2201359"/>
              <a:chExt cx="4058590" cy="3931166"/>
            </a:xfrm>
          </p:grpSpPr>
          <p:sp>
            <p:nvSpPr>
              <p:cNvPr id="20" name="ís1îďè">
                <a:extLst>
                  <a:ext uri="{FF2B5EF4-FFF2-40B4-BE49-F238E27FC236}">
                    <a16:creationId xmlns:a16="http://schemas.microsoft.com/office/drawing/2014/main" xmlns="" id="{C327E64C-767B-48A7-A466-5DA09DEF7A5F}"/>
                  </a:ext>
                </a:extLst>
              </p:cNvPr>
              <p:cNvSpPr/>
              <p:nvPr/>
            </p:nvSpPr>
            <p:spPr bwMode="auto">
              <a:xfrm>
                <a:off x="3962972" y="5334314"/>
                <a:ext cx="3855660" cy="606640"/>
              </a:xfrm>
              <a:custGeom>
                <a:avLst/>
                <a:gdLst>
                  <a:gd name="T0" fmla="*/ 0 w 836"/>
                  <a:gd name="T1" fmla="*/ 0 h 114"/>
                  <a:gd name="T2" fmla="*/ 418 w 836"/>
                  <a:gd name="T3" fmla="*/ 0 h 114"/>
                  <a:gd name="T4" fmla="*/ 836 w 836"/>
                  <a:gd name="T5" fmla="*/ 0 h 114"/>
                  <a:gd name="T6" fmla="*/ 836 w 836"/>
                  <a:gd name="T7" fmla="*/ 114 h 114"/>
                  <a:gd name="T8" fmla="*/ 418 w 836"/>
                  <a:gd name="T9" fmla="*/ 114 h 114"/>
                  <a:gd name="T10" fmla="*/ 0 w 836"/>
                  <a:gd name="T11" fmla="*/ 114 h 114"/>
                  <a:gd name="T12" fmla="*/ 0 w 836"/>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36" h="114">
                    <a:moveTo>
                      <a:pt x="0" y="0"/>
                    </a:moveTo>
                    <a:lnTo>
                      <a:pt x="418" y="0"/>
                    </a:lnTo>
                    <a:lnTo>
                      <a:pt x="836" y="0"/>
                    </a:lnTo>
                    <a:lnTo>
                      <a:pt x="836" y="114"/>
                    </a:lnTo>
                    <a:lnTo>
                      <a:pt x="418" y="114"/>
                    </a:lnTo>
                    <a:lnTo>
                      <a:pt x="0" y="114"/>
                    </a:lnTo>
                    <a:lnTo>
                      <a:pt x="0" y="0"/>
                    </a:ln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1" name="îś1íḋé">
                <a:extLst>
                  <a:ext uri="{FF2B5EF4-FFF2-40B4-BE49-F238E27FC236}">
                    <a16:creationId xmlns:a16="http://schemas.microsoft.com/office/drawing/2014/main" xmlns="" id="{952BEE93-2E17-4FFE-8788-B2DF717983A9}"/>
                  </a:ext>
                </a:extLst>
              </p:cNvPr>
              <p:cNvSpPr/>
              <p:nvPr/>
            </p:nvSpPr>
            <p:spPr bwMode="auto">
              <a:xfrm>
                <a:off x="3861507" y="5940954"/>
                <a:ext cx="4058590" cy="191571"/>
              </a:xfrm>
              <a:custGeom>
                <a:avLst/>
                <a:gdLst>
                  <a:gd name="T0" fmla="*/ 440 w 880"/>
                  <a:gd name="T1" fmla="*/ 0 h 36"/>
                  <a:gd name="T2" fmla="*/ 22 w 880"/>
                  <a:gd name="T3" fmla="*/ 0 h 36"/>
                  <a:gd name="T4" fmla="*/ 0 w 880"/>
                  <a:gd name="T5" fmla="*/ 36 h 36"/>
                  <a:gd name="T6" fmla="*/ 440 w 880"/>
                  <a:gd name="T7" fmla="*/ 36 h 36"/>
                  <a:gd name="T8" fmla="*/ 880 w 880"/>
                  <a:gd name="T9" fmla="*/ 36 h 36"/>
                  <a:gd name="T10" fmla="*/ 858 w 880"/>
                  <a:gd name="T11" fmla="*/ 0 h 36"/>
                  <a:gd name="T12" fmla="*/ 440 w 880"/>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880" h="36">
                    <a:moveTo>
                      <a:pt x="440" y="0"/>
                    </a:moveTo>
                    <a:lnTo>
                      <a:pt x="22" y="0"/>
                    </a:lnTo>
                    <a:lnTo>
                      <a:pt x="0" y="36"/>
                    </a:lnTo>
                    <a:lnTo>
                      <a:pt x="440" y="36"/>
                    </a:lnTo>
                    <a:lnTo>
                      <a:pt x="880" y="36"/>
                    </a:lnTo>
                    <a:lnTo>
                      <a:pt x="858" y="0"/>
                    </a:lnTo>
                    <a:lnTo>
                      <a:pt x="440" y="0"/>
                    </a:lnTo>
                    <a:close/>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2" name="ïṥḻiḓè">
                <a:extLst>
                  <a:ext uri="{FF2B5EF4-FFF2-40B4-BE49-F238E27FC236}">
                    <a16:creationId xmlns:a16="http://schemas.microsoft.com/office/drawing/2014/main" xmlns="" id="{39BAE393-0216-4FD1-80F4-5F66053C135B}"/>
                  </a:ext>
                </a:extLst>
              </p:cNvPr>
              <p:cNvSpPr/>
              <p:nvPr/>
            </p:nvSpPr>
            <p:spPr bwMode="auto">
              <a:xfrm>
                <a:off x="3861507" y="5334314"/>
                <a:ext cx="101465" cy="798211"/>
              </a:xfrm>
              <a:custGeom>
                <a:avLst/>
                <a:gdLst>
                  <a:gd name="T0" fmla="*/ 0 w 22"/>
                  <a:gd name="T1" fmla="*/ 36 h 150"/>
                  <a:gd name="T2" fmla="*/ 22 w 22"/>
                  <a:gd name="T3" fmla="*/ 0 h 150"/>
                  <a:gd name="T4" fmla="*/ 22 w 22"/>
                  <a:gd name="T5" fmla="*/ 114 h 150"/>
                  <a:gd name="T6" fmla="*/ 0 w 22"/>
                  <a:gd name="T7" fmla="*/ 150 h 150"/>
                  <a:gd name="T8" fmla="*/ 0 w 22"/>
                  <a:gd name="T9" fmla="*/ 36 h 150"/>
                </a:gdLst>
                <a:ahLst/>
                <a:cxnLst>
                  <a:cxn ang="0">
                    <a:pos x="T0" y="T1"/>
                  </a:cxn>
                  <a:cxn ang="0">
                    <a:pos x="T2" y="T3"/>
                  </a:cxn>
                  <a:cxn ang="0">
                    <a:pos x="T4" y="T5"/>
                  </a:cxn>
                  <a:cxn ang="0">
                    <a:pos x="T6" y="T7"/>
                  </a:cxn>
                  <a:cxn ang="0">
                    <a:pos x="T8" y="T9"/>
                  </a:cxn>
                </a:cxnLst>
                <a:rect l="0" t="0" r="r" b="b"/>
                <a:pathLst>
                  <a:path w="22" h="150">
                    <a:moveTo>
                      <a:pt x="0" y="36"/>
                    </a:moveTo>
                    <a:lnTo>
                      <a:pt x="22" y="0"/>
                    </a:lnTo>
                    <a:lnTo>
                      <a:pt x="22" y="114"/>
                    </a:lnTo>
                    <a:lnTo>
                      <a:pt x="0" y="150"/>
                    </a:lnTo>
                    <a:lnTo>
                      <a:pt x="0" y="36"/>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3" name="iśľîḑe">
                <a:extLst>
                  <a:ext uri="{FF2B5EF4-FFF2-40B4-BE49-F238E27FC236}">
                    <a16:creationId xmlns:a16="http://schemas.microsoft.com/office/drawing/2014/main" xmlns="" id="{516BDF28-6D79-4258-A09B-17B7AF9EED0E}"/>
                  </a:ext>
                </a:extLst>
              </p:cNvPr>
              <p:cNvSpPr/>
              <p:nvPr/>
            </p:nvSpPr>
            <p:spPr bwMode="auto">
              <a:xfrm>
                <a:off x="7818632" y="5334314"/>
                <a:ext cx="101465" cy="798211"/>
              </a:xfrm>
              <a:custGeom>
                <a:avLst/>
                <a:gdLst>
                  <a:gd name="T0" fmla="*/ 22 w 22"/>
                  <a:gd name="T1" fmla="*/ 36 h 150"/>
                  <a:gd name="T2" fmla="*/ 0 w 22"/>
                  <a:gd name="T3" fmla="*/ 0 h 150"/>
                  <a:gd name="T4" fmla="*/ 0 w 22"/>
                  <a:gd name="T5" fmla="*/ 114 h 150"/>
                  <a:gd name="T6" fmla="*/ 22 w 22"/>
                  <a:gd name="T7" fmla="*/ 150 h 150"/>
                  <a:gd name="T8" fmla="*/ 22 w 22"/>
                  <a:gd name="T9" fmla="*/ 36 h 150"/>
                </a:gdLst>
                <a:ahLst/>
                <a:cxnLst>
                  <a:cxn ang="0">
                    <a:pos x="T0" y="T1"/>
                  </a:cxn>
                  <a:cxn ang="0">
                    <a:pos x="T2" y="T3"/>
                  </a:cxn>
                  <a:cxn ang="0">
                    <a:pos x="T4" y="T5"/>
                  </a:cxn>
                  <a:cxn ang="0">
                    <a:pos x="T6" y="T7"/>
                  </a:cxn>
                  <a:cxn ang="0">
                    <a:pos x="T8" y="T9"/>
                  </a:cxn>
                </a:cxnLst>
                <a:rect l="0" t="0" r="r" b="b"/>
                <a:pathLst>
                  <a:path w="22" h="150">
                    <a:moveTo>
                      <a:pt x="22" y="36"/>
                    </a:moveTo>
                    <a:lnTo>
                      <a:pt x="0" y="0"/>
                    </a:lnTo>
                    <a:lnTo>
                      <a:pt x="0" y="114"/>
                    </a:lnTo>
                    <a:lnTo>
                      <a:pt x="22" y="150"/>
                    </a:lnTo>
                    <a:lnTo>
                      <a:pt x="22" y="36"/>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4" name="íşḻiḓê">
                <a:extLst>
                  <a:ext uri="{FF2B5EF4-FFF2-40B4-BE49-F238E27FC236}">
                    <a16:creationId xmlns:a16="http://schemas.microsoft.com/office/drawing/2014/main" xmlns="" id="{67E4AD7F-6FF9-4FEA-9AA4-B50B483FEA39}"/>
                  </a:ext>
                </a:extLst>
              </p:cNvPr>
              <p:cNvSpPr/>
              <p:nvPr/>
            </p:nvSpPr>
            <p:spPr bwMode="auto">
              <a:xfrm>
                <a:off x="4322710" y="4737654"/>
                <a:ext cx="3136183" cy="606640"/>
              </a:xfrm>
              <a:custGeom>
                <a:avLst/>
                <a:gdLst>
                  <a:gd name="T0" fmla="*/ 680 w 680"/>
                  <a:gd name="T1" fmla="*/ 0 h 114"/>
                  <a:gd name="T2" fmla="*/ 340 w 680"/>
                  <a:gd name="T3" fmla="*/ 0 h 114"/>
                  <a:gd name="T4" fmla="*/ 0 w 680"/>
                  <a:gd name="T5" fmla="*/ 0 h 114"/>
                  <a:gd name="T6" fmla="*/ 0 w 680"/>
                  <a:gd name="T7" fmla="*/ 114 h 114"/>
                  <a:gd name="T8" fmla="*/ 340 w 680"/>
                  <a:gd name="T9" fmla="*/ 114 h 114"/>
                  <a:gd name="T10" fmla="*/ 680 w 680"/>
                  <a:gd name="T11" fmla="*/ 114 h 114"/>
                  <a:gd name="T12" fmla="*/ 680 w 680"/>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680" h="114">
                    <a:moveTo>
                      <a:pt x="680" y="0"/>
                    </a:moveTo>
                    <a:lnTo>
                      <a:pt x="340" y="0"/>
                    </a:lnTo>
                    <a:lnTo>
                      <a:pt x="0" y="0"/>
                    </a:lnTo>
                    <a:lnTo>
                      <a:pt x="0" y="114"/>
                    </a:lnTo>
                    <a:lnTo>
                      <a:pt x="340" y="114"/>
                    </a:lnTo>
                    <a:lnTo>
                      <a:pt x="680" y="114"/>
                    </a:lnTo>
                    <a:lnTo>
                      <a:pt x="680" y="0"/>
                    </a:ln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5" name="ï$lîḑé">
                <a:extLst>
                  <a:ext uri="{FF2B5EF4-FFF2-40B4-BE49-F238E27FC236}">
                    <a16:creationId xmlns:a16="http://schemas.microsoft.com/office/drawing/2014/main" xmlns="" id="{111D71A8-0243-4BCF-9214-D63E0A2EAE2A}"/>
                  </a:ext>
                </a:extLst>
              </p:cNvPr>
              <p:cNvSpPr/>
              <p:nvPr/>
            </p:nvSpPr>
            <p:spPr bwMode="auto">
              <a:xfrm>
                <a:off x="4138229" y="5344295"/>
                <a:ext cx="3505145" cy="329927"/>
              </a:xfrm>
              <a:custGeom>
                <a:avLst/>
                <a:gdLst>
                  <a:gd name="T0" fmla="*/ 380 w 760"/>
                  <a:gd name="T1" fmla="*/ 0 h 62"/>
                  <a:gd name="T2" fmla="*/ 720 w 760"/>
                  <a:gd name="T3" fmla="*/ 0 h 62"/>
                  <a:gd name="T4" fmla="*/ 760 w 760"/>
                  <a:gd name="T5" fmla="*/ 62 h 62"/>
                  <a:gd name="T6" fmla="*/ 380 w 760"/>
                  <a:gd name="T7" fmla="*/ 62 h 62"/>
                  <a:gd name="T8" fmla="*/ 0 w 760"/>
                  <a:gd name="T9" fmla="*/ 62 h 62"/>
                  <a:gd name="T10" fmla="*/ 40 w 760"/>
                  <a:gd name="T11" fmla="*/ 0 h 62"/>
                  <a:gd name="T12" fmla="*/ 380 w 760"/>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760" h="62">
                    <a:moveTo>
                      <a:pt x="380" y="0"/>
                    </a:moveTo>
                    <a:lnTo>
                      <a:pt x="720" y="0"/>
                    </a:lnTo>
                    <a:lnTo>
                      <a:pt x="760" y="62"/>
                    </a:lnTo>
                    <a:lnTo>
                      <a:pt x="380" y="62"/>
                    </a:lnTo>
                    <a:lnTo>
                      <a:pt x="0" y="62"/>
                    </a:lnTo>
                    <a:lnTo>
                      <a:pt x="40" y="0"/>
                    </a:lnTo>
                    <a:lnTo>
                      <a:pt x="380" y="0"/>
                    </a:lnTo>
                    <a:close/>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6" name="îṩļiḓè">
                <a:extLst>
                  <a:ext uri="{FF2B5EF4-FFF2-40B4-BE49-F238E27FC236}">
                    <a16:creationId xmlns:a16="http://schemas.microsoft.com/office/drawing/2014/main" xmlns="" id="{4D65DF5C-D0E8-4FDD-89CC-7F39E450B426}"/>
                  </a:ext>
                </a:extLst>
              </p:cNvPr>
              <p:cNvSpPr/>
              <p:nvPr/>
            </p:nvSpPr>
            <p:spPr bwMode="auto">
              <a:xfrm>
                <a:off x="7458894" y="4737654"/>
                <a:ext cx="184481" cy="936567"/>
              </a:xfrm>
              <a:custGeom>
                <a:avLst/>
                <a:gdLst>
                  <a:gd name="T0" fmla="*/ 40 w 40"/>
                  <a:gd name="T1" fmla="*/ 60 h 176"/>
                  <a:gd name="T2" fmla="*/ 0 w 40"/>
                  <a:gd name="T3" fmla="*/ 0 h 176"/>
                  <a:gd name="T4" fmla="*/ 0 w 40"/>
                  <a:gd name="T5" fmla="*/ 114 h 176"/>
                  <a:gd name="T6" fmla="*/ 40 w 40"/>
                  <a:gd name="T7" fmla="*/ 176 h 176"/>
                  <a:gd name="T8" fmla="*/ 40 w 40"/>
                  <a:gd name="T9" fmla="*/ 60 h 176"/>
                </a:gdLst>
                <a:ahLst/>
                <a:cxnLst>
                  <a:cxn ang="0">
                    <a:pos x="T0" y="T1"/>
                  </a:cxn>
                  <a:cxn ang="0">
                    <a:pos x="T2" y="T3"/>
                  </a:cxn>
                  <a:cxn ang="0">
                    <a:pos x="T4" y="T5"/>
                  </a:cxn>
                  <a:cxn ang="0">
                    <a:pos x="T6" y="T7"/>
                  </a:cxn>
                  <a:cxn ang="0">
                    <a:pos x="T8" y="T9"/>
                  </a:cxn>
                </a:cxnLst>
                <a:rect l="0" t="0" r="r" b="b"/>
                <a:pathLst>
                  <a:path w="40" h="176">
                    <a:moveTo>
                      <a:pt x="40" y="60"/>
                    </a:moveTo>
                    <a:lnTo>
                      <a:pt x="0" y="0"/>
                    </a:lnTo>
                    <a:lnTo>
                      <a:pt x="0" y="114"/>
                    </a:lnTo>
                    <a:lnTo>
                      <a:pt x="40" y="176"/>
                    </a:lnTo>
                    <a:lnTo>
                      <a:pt x="40" y="6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7" name="îšḻídê">
                <a:extLst>
                  <a:ext uri="{FF2B5EF4-FFF2-40B4-BE49-F238E27FC236}">
                    <a16:creationId xmlns:a16="http://schemas.microsoft.com/office/drawing/2014/main" xmlns="" id="{EE787464-C3E1-4B1B-A83D-B3FBAD50783C}"/>
                  </a:ext>
                </a:extLst>
              </p:cNvPr>
              <p:cNvSpPr/>
              <p:nvPr/>
            </p:nvSpPr>
            <p:spPr bwMode="auto">
              <a:xfrm>
                <a:off x="4138229" y="4737654"/>
                <a:ext cx="184481" cy="936567"/>
              </a:xfrm>
              <a:custGeom>
                <a:avLst/>
                <a:gdLst>
                  <a:gd name="T0" fmla="*/ 0 w 40"/>
                  <a:gd name="T1" fmla="*/ 60 h 176"/>
                  <a:gd name="T2" fmla="*/ 40 w 40"/>
                  <a:gd name="T3" fmla="*/ 0 h 176"/>
                  <a:gd name="T4" fmla="*/ 40 w 40"/>
                  <a:gd name="T5" fmla="*/ 114 h 176"/>
                  <a:gd name="T6" fmla="*/ 0 w 40"/>
                  <a:gd name="T7" fmla="*/ 176 h 176"/>
                  <a:gd name="T8" fmla="*/ 0 w 40"/>
                  <a:gd name="T9" fmla="*/ 60 h 176"/>
                </a:gdLst>
                <a:ahLst/>
                <a:cxnLst>
                  <a:cxn ang="0">
                    <a:pos x="T0" y="T1"/>
                  </a:cxn>
                  <a:cxn ang="0">
                    <a:pos x="T2" y="T3"/>
                  </a:cxn>
                  <a:cxn ang="0">
                    <a:pos x="T4" y="T5"/>
                  </a:cxn>
                  <a:cxn ang="0">
                    <a:pos x="T6" y="T7"/>
                  </a:cxn>
                  <a:cxn ang="0">
                    <a:pos x="T8" y="T9"/>
                  </a:cxn>
                </a:cxnLst>
                <a:rect l="0" t="0" r="r" b="b"/>
                <a:pathLst>
                  <a:path w="40" h="176">
                    <a:moveTo>
                      <a:pt x="0" y="60"/>
                    </a:moveTo>
                    <a:lnTo>
                      <a:pt x="40" y="0"/>
                    </a:lnTo>
                    <a:lnTo>
                      <a:pt x="40" y="114"/>
                    </a:lnTo>
                    <a:lnTo>
                      <a:pt x="0" y="176"/>
                    </a:lnTo>
                    <a:lnTo>
                      <a:pt x="0" y="60"/>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8" name="iśḷiḓé">
                <a:extLst>
                  <a:ext uri="{FF2B5EF4-FFF2-40B4-BE49-F238E27FC236}">
                    <a16:creationId xmlns:a16="http://schemas.microsoft.com/office/drawing/2014/main" xmlns="" id="{DF21ED07-323C-4E02-87BA-DD63D5FA13C3}"/>
                  </a:ext>
                </a:extLst>
              </p:cNvPr>
              <p:cNvSpPr/>
              <p:nvPr/>
            </p:nvSpPr>
            <p:spPr bwMode="auto">
              <a:xfrm>
                <a:off x="4765466" y="4041214"/>
                <a:ext cx="2250673" cy="606640"/>
              </a:xfrm>
              <a:custGeom>
                <a:avLst/>
                <a:gdLst>
                  <a:gd name="T0" fmla="*/ 488 w 488"/>
                  <a:gd name="T1" fmla="*/ 0 h 114"/>
                  <a:gd name="T2" fmla="*/ 244 w 488"/>
                  <a:gd name="T3" fmla="*/ 0 h 114"/>
                  <a:gd name="T4" fmla="*/ 0 w 488"/>
                  <a:gd name="T5" fmla="*/ 0 h 114"/>
                  <a:gd name="T6" fmla="*/ 0 w 488"/>
                  <a:gd name="T7" fmla="*/ 114 h 114"/>
                  <a:gd name="T8" fmla="*/ 244 w 488"/>
                  <a:gd name="T9" fmla="*/ 114 h 114"/>
                  <a:gd name="T10" fmla="*/ 488 w 488"/>
                  <a:gd name="T11" fmla="*/ 114 h 114"/>
                  <a:gd name="T12" fmla="*/ 488 w 488"/>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88" h="114">
                    <a:moveTo>
                      <a:pt x="488" y="0"/>
                    </a:moveTo>
                    <a:lnTo>
                      <a:pt x="244" y="0"/>
                    </a:lnTo>
                    <a:lnTo>
                      <a:pt x="0" y="0"/>
                    </a:lnTo>
                    <a:lnTo>
                      <a:pt x="0" y="114"/>
                    </a:lnTo>
                    <a:lnTo>
                      <a:pt x="244" y="114"/>
                    </a:lnTo>
                    <a:lnTo>
                      <a:pt x="488" y="114"/>
                    </a:lnTo>
                    <a:lnTo>
                      <a:pt x="488" y="0"/>
                    </a:ln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29" name="ïṣļïḋê">
                <a:extLst>
                  <a:ext uri="{FF2B5EF4-FFF2-40B4-BE49-F238E27FC236}">
                    <a16:creationId xmlns:a16="http://schemas.microsoft.com/office/drawing/2014/main" xmlns="" id="{986C1137-0957-434B-859E-8D0A3854A5B9}"/>
                  </a:ext>
                </a:extLst>
              </p:cNvPr>
              <p:cNvSpPr/>
              <p:nvPr/>
            </p:nvSpPr>
            <p:spPr bwMode="auto">
              <a:xfrm>
                <a:off x="4497968" y="4647854"/>
                <a:ext cx="2785669" cy="478926"/>
              </a:xfrm>
              <a:custGeom>
                <a:avLst/>
                <a:gdLst>
                  <a:gd name="T0" fmla="*/ 302 w 604"/>
                  <a:gd name="T1" fmla="*/ 0 h 90"/>
                  <a:gd name="T2" fmla="*/ 546 w 604"/>
                  <a:gd name="T3" fmla="*/ 0 h 90"/>
                  <a:gd name="T4" fmla="*/ 604 w 604"/>
                  <a:gd name="T5" fmla="*/ 90 h 90"/>
                  <a:gd name="T6" fmla="*/ 302 w 604"/>
                  <a:gd name="T7" fmla="*/ 90 h 90"/>
                  <a:gd name="T8" fmla="*/ 0 w 604"/>
                  <a:gd name="T9" fmla="*/ 90 h 90"/>
                  <a:gd name="T10" fmla="*/ 58 w 604"/>
                  <a:gd name="T11" fmla="*/ 0 h 90"/>
                  <a:gd name="T12" fmla="*/ 302 w 604"/>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604" h="90">
                    <a:moveTo>
                      <a:pt x="302" y="0"/>
                    </a:moveTo>
                    <a:lnTo>
                      <a:pt x="546" y="0"/>
                    </a:lnTo>
                    <a:lnTo>
                      <a:pt x="604" y="90"/>
                    </a:lnTo>
                    <a:lnTo>
                      <a:pt x="302" y="90"/>
                    </a:lnTo>
                    <a:lnTo>
                      <a:pt x="0" y="90"/>
                    </a:lnTo>
                    <a:lnTo>
                      <a:pt x="58" y="0"/>
                    </a:lnTo>
                    <a:lnTo>
                      <a:pt x="302" y="0"/>
                    </a:lnTo>
                    <a:close/>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0" name="îṩļiḑe">
                <a:extLst>
                  <a:ext uri="{FF2B5EF4-FFF2-40B4-BE49-F238E27FC236}">
                    <a16:creationId xmlns:a16="http://schemas.microsoft.com/office/drawing/2014/main" xmlns="" id="{5391BEF4-87EF-420D-93C8-7EF8618AD951}"/>
                  </a:ext>
                </a:extLst>
              </p:cNvPr>
              <p:cNvSpPr/>
              <p:nvPr/>
            </p:nvSpPr>
            <p:spPr bwMode="auto">
              <a:xfrm>
                <a:off x="7016138" y="4041214"/>
                <a:ext cx="267498" cy="1085566"/>
              </a:xfrm>
              <a:custGeom>
                <a:avLst/>
                <a:gdLst>
                  <a:gd name="T0" fmla="*/ 58 w 58"/>
                  <a:gd name="T1" fmla="*/ 90 h 204"/>
                  <a:gd name="T2" fmla="*/ 0 w 58"/>
                  <a:gd name="T3" fmla="*/ 0 h 204"/>
                  <a:gd name="T4" fmla="*/ 0 w 58"/>
                  <a:gd name="T5" fmla="*/ 114 h 204"/>
                  <a:gd name="T6" fmla="*/ 58 w 58"/>
                  <a:gd name="T7" fmla="*/ 204 h 204"/>
                  <a:gd name="T8" fmla="*/ 58 w 58"/>
                  <a:gd name="T9" fmla="*/ 90 h 204"/>
                </a:gdLst>
                <a:ahLst/>
                <a:cxnLst>
                  <a:cxn ang="0">
                    <a:pos x="T0" y="T1"/>
                  </a:cxn>
                  <a:cxn ang="0">
                    <a:pos x="T2" y="T3"/>
                  </a:cxn>
                  <a:cxn ang="0">
                    <a:pos x="T4" y="T5"/>
                  </a:cxn>
                  <a:cxn ang="0">
                    <a:pos x="T6" y="T7"/>
                  </a:cxn>
                  <a:cxn ang="0">
                    <a:pos x="T8" y="T9"/>
                  </a:cxn>
                </a:cxnLst>
                <a:rect l="0" t="0" r="r" b="b"/>
                <a:pathLst>
                  <a:path w="58" h="204">
                    <a:moveTo>
                      <a:pt x="58" y="90"/>
                    </a:moveTo>
                    <a:lnTo>
                      <a:pt x="0" y="0"/>
                    </a:lnTo>
                    <a:lnTo>
                      <a:pt x="0" y="114"/>
                    </a:lnTo>
                    <a:lnTo>
                      <a:pt x="58" y="204"/>
                    </a:lnTo>
                    <a:lnTo>
                      <a:pt x="58" y="9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1" name="ísḻíḑè">
                <a:extLst>
                  <a:ext uri="{FF2B5EF4-FFF2-40B4-BE49-F238E27FC236}">
                    <a16:creationId xmlns:a16="http://schemas.microsoft.com/office/drawing/2014/main" xmlns="" id="{B605B53F-D6A0-4D77-8D9C-280A9C32E745}"/>
                  </a:ext>
                </a:extLst>
              </p:cNvPr>
              <p:cNvSpPr/>
              <p:nvPr/>
            </p:nvSpPr>
            <p:spPr bwMode="auto">
              <a:xfrm>
                <a:off x="4497968" y="4041214"/>
                <a:ext cx="267498" cy="1085566"/>
              </a:xfrm>
              <a:custGeom>
                <a:avLst/>
                <a:gdLst>
                  <a:gd name="T0" fmla="*/ 0 w 58"/>
                  <a:gd name="T1" fmla="*/ 90 h 204"/>
                  <a:gd name="T2" fmla="*/ 58 w 58"/>
                  <a:gd name="T3" fmla="*/ 0 h 204"/>
                  <a:gd name="T4" fmla="*/ 58 w 58"/>
                  <a:gd name="T5" fmla="*/ 114 h 204"/>
                  <a:gd name="T6" fmla="*/ 0 w 58"/>
                  <a:gd name="T7" fmla="*/ 204 h 204"/>
                  <a:gd name="T8" fmla="*/ 0 w 58"/>
                  <a:gd name="T9" fmla="*/ 90 h 204"/>
                </a:gdLst>
                <a:ahLst/>
                <a:cxnLst>
                  <a:cxn ang="0">
                    <a:pos x="T0" y="T1"/>
                  </a:cxn>
                  <a:cxn ang="0">
                    <a:pos x="T2" y="T3"/>
                  </a:cxn>
                  <a:cxn ang="0">
                    <a:pos x="T4" y="T5"/>
                  </a:cxn>
                  <a:cxn ang="0">
                    <a:pos x="T6" y="T7"/>
                  </a:cxn>
                  <a:cxn ang="0">
                    <a:pos x="T8" y="T9"/>
                  </a:cxn>
                </a:cxnLst>
                <a:rect l="0" t="0" r="r" b="b"/>
                <a:pathLst>
                  <a:path w="58" h="204">
                    <a:moveTo>
                      <a:pt x="0" y="90"/>
                    </a:moveTo>
                    <a:lnTo>
                      <a:pt x="58" y="0"/>
                    </a:lnTo>
                    <a:lnTo>
                      <a:pt x="58" y="114"/>
                    </a:lnTo>
                    <a:lnTo>
                      <a:pt x="0" y="204"/>
                    </a:lnTo>
                    <a:lnTo>
                      <a:pt x="0" y="90"/>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2" name="ïşľiḋé">
                <a:extLst>
                  <a:ext uri="{FF2B5EF4-FFF2-40B4-BE49-F238E27FC236}">
                    <a16:creationId xmlns:a16="http://schemas.microsoft.com/office/drawing/2014/main" xmlns="" id="{5D390FF0-F4E4-4F31-809D-3E54FCF70DCD}"/>
                  </a:ext>
                </a:extLst>
              </p:cNvPr>
              <p:cNvSpPr/>
              <p:nvPr/>
            </p:nvSpPr>
            <p:spPr bwMode="auto">
              <a:xfrm>
                <a:off x="5282015" y="3196461"/>
                <a:ext cx="1217577" cy="606640"/>
              </a:xfrm>
              <a:custGeom>
                <a:avLst/>
                <a:gdLst>
                  <a:gd name="T0" fmla="*/ 264 w 264"/>
                  <a:gd name="T1" fmla="*/ 0 h 114"/>
                  <a:gd name="T2" fmla="*/ 132 w 264"/>
                  <a:gd name="T3" fmla="*/ 0 h 114"/>
                  <a:gd name="T4" fmla="*/ 0 w 264"/>
                  <a:gd name="T5" fmla="*/ 0 h 114"/>
                  <a:gd name="T6" fmla="*/ 0 w 264"/>
                  <a:gd name="T7" fmla="*/ 114 h 114"/>
                  <a:gd name="T8" fmla="*/ 132 w 264"/>
                  <a:gd name="T9" fmla="*/ 114 h 114"/>
                  <a:gd name="T10" fmla="*/ 264 w 264"/>
                  <a:gd name="T11" fmla="*/ 114 h 114"/>
                  <a:gd name="T12" fmla="*/ 264 w 264"/>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264" h="114">
                    <a:moveTo>
                      <a:pt x="264" y="0"/>
                    </a:moveTo>
                    <a:lnTo>
                      <a:pt x="132" y="0"/>
                    </a:lnTo>
                    <a:lnTo>
                      <a:pt x="0" y="0"/>
                    </a:lnTo>
                    <a:lnTo>
                      <a:pt x="0" y="114"/>
                    </a:lnTo>
                    <a:lnTo>
                      <a:pt x="132" y="114"/>
                    </a:lnTo>
                    <a:lnTo>
                      <a:pt x="264" y="114"/>
                    </a:lnTo>
                    <a:lnTo>
                      <a:pt x="264" y="0"/>
                    </a:ln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3" name="isḻïdè">
                <a:extLst>
                  <a:ext uri="{FF2B5EF4-FFF2-40B4-BE49-F238E27FC236}">
                    <a16:creationId xmlns:a16="http://schemas.microsoft.com/office/drawing/2014/main" xmlns="" id="{8BB9877A-C3F8-4FD2-BC9D-AD67670F5784}"/>
                  </a:ext>
                </a:extLst>
              </p:cNvPr>
              <p:cNvSpPr/>
              <p:nvPr/>
            </p:nvSpPr>
            <p:spPr bwMode="auto">
              <a:xfrm>
                <a:off x="4931500" y="3803101"/>
                <a:ext cx="1918606" cy="627926"/>
              </a:xfrm>
              <a:custGeom>
                <a:avLst/>
                <a:gdLst>
                  <a:gd name="T0" fmla="*/ 208 w 416"/>
                  <a:gd name="T1" fmla="*/ 0 h 118"/>
                  <a:gd name="T2" fmla="*/ 340 w 416"/>
                  <a:gd name="T3" fmla="*/ 0 h 118"/>
                  <a:gd name="T4" fmla="*/ 416 w 416"/>
                  <a:gd name="T5" fmla="*/ 118 h 118"/>
                  <a:gd name="T6" fmla="*/ 208 w 416"/>
                  <a:gd name="T7" fmla="*/ 118 h 118"/>
                  <a:gd name="T8" fmla="*/ 0 w 416"/>
                  <a:gd name="T9" fmla="*/ 118 h 118"/>
                  <a:gd name="T10" fmla="*/ 76 w 416"/>
                  <a:gd name="T11" fmla="*/ 0 h 118"/>
                  <a:gd name="T12" fmla="*/ 208 w 416"/>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416" h="118">
                    <a:moveTo>
                      <a:pt x="208" y="0"/>
                    </a:moveTo>
                    <a:lnTo>
                      <a:pt x="340" y="0"/>
                    </a:lnTo>
                    <a:lnTo>
                      <a:pt x="416" y="118"/>
                    </a:lnTo>
                    <a:lnTo>
                      <a:pt x="208" y="118"/>
                    </a:lnTo>
                    <a:lnTo>
                      <a:pt x="0" y="118"/>
                    </a:lnTo>
                    <a:lnTo>
                      <a:pt x="76" y="0"/>
                    </a:lnTo>
                    <a:lnTo>
                      <a:pt x="208" y="0"/>
                    </a:lnTo>
                    <a:close/>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4" name="íŝľîḓê">
                <a:extLst>
                  <a:ext uri="{FF2B5EF4-FFF2-40B4-BE49-F238E27FC236}">
                    <a16:creationId xmlns:a16="http://schemas.microsoft.com/office/drawing/2014/main" xmlns="" id="{4EE7A805-3F82-4212-B4D7-D3A82ED87168}"/>
                  </a:ext>
                </a:extLst>
              </p:cNvPr>
              <p:cNvSpPr/>
              <p:nvPr/>
            </p:nvSpPr>
            <p:spPr bwMode="auto">
              <a:xfrm>
                <a:off x="6499591" y="3196461"/>
                <a:ext cx="350515" cy="1234566"/>
              </a:xfrm>
              <a:custGeom>
                <a:avLst/>
                <a:gdLst>
                  <a:gd name="T0" fmla="*/ 0 w 76"/>
                  <a:gd name="T1" fmla="*/ 0 h 232"/>
                  <a:gd name="T2" fmla="*/ 0 w 76"/>
                  <a:gd name="T3" fmla="*/ 114 h 232"/>
                  <a:gd name="T4" fmla="*/ 76 w 76"/>
                  <a:gd name="T5" fmla="*/ 232 h 232"/>
                  <a:gd name="T6" fmla="*/ 76 w 76"/>
                  <a:gd name="T7" fmla="*/ 116 h 232"/>
                  <a:gd name="T8" fmla="*/ 0 w 76"/>
                  <a:gd name="T9" fmla="*/ 0 h 232"/>
                </a:gdLst>
                <a:ahLst/>
                <a:cxnLst>
                  <a:cxn ang="0">
                    <a:pos x="T0" y="T1"/>
                  </a:cxn>
                  <a:cxn ang="0">
                    <a:pos x="T2" y="T3"/>
                  </a:cxn>
                  <a:cxn ang="0">
                    <a:pos x="T4" y="T5"/>
                  </a:cxn>
                  <a:cxn ang="0">
                    <a:pos x="T6" y="T7"/>
                  </a:cxn>
                  <a:cxn ang="0">
                    <a:pos x="T8" y="T9"/>
                  </a:cxn>
                </a:cxnLst>
                <a:rect l="0" t="0" r="r" b="b"/>
                <a:pathLst>
                  <a:path w="76" h="232">
                    <a:moveTo>
                      <a:pt x="0" y="0"/>
                    </a:moveTo>
                    <a:lnTo>
                      <a:pt x="0" y="114"/>
                    </a:lnTo>
                    <a:lnTo>
                      <a:pt x="76" y="232"/>
                    </a:lnTo>
                    <a:lnTo>
                      <a:pt x="76" y="116"/>
                    </a:lnTo>
                    <a:lnTo>
                      <a:pt x="0" y="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5" name="iṧ1îḑè">
                <a:extLst>
                  <a:ext uri="{FF2B5EF4-FFF2-40B4-BE49-F238E27FC236}">
                    <a16:creationId xmlns:a16="http://schemas.microsoft.com/office/drawing/2014/main" xmlns="" id="{CEFAD4F1-52BE-49FB-8AA1-D63F2314D73E}"/>
                  </a:ext>
                </a:extLst>
              </p:cNvPr>
              <p:cNvSpPr/>
              <p:nvPr/>
            </p:nvSpPr>
            <p:spPr bwMode="auto">
              <a:xfrm>
                <a:off x="4931500" y="3196461"/>
                <a:ext cx="350515" cy="1234566"/>
              </a:xfrm>
              <a:custGeom>
                <a:avLst/>
                <a:gdLst>
                  <a:gd name="T0" fmla="*/ 76 w 76"/>
                  <a:gd name="T1" fmla="*/ 0 h 232"/>
                  <a:gd name="T2" fmla="*/ 76 w 76"/>
                  <a:gd name="T3" fmla="*/ 114 h 232"/>
                  <a:gd name="T4" fmla="*/ 0 w 76"/>
                  <a:gd name="T5" fmla="*/ 232 h 232"/>
                  <a:gd name="T6" fmla="*/ 0 w 76"/>
                  <a:gd name="T7" fmla="*/ 116 h 232"/>
                  <a:gd name="T8" fmla="*/ 76 w 76"/>
                  <a:gd name="T9" fmla="*/ 0 h 232"/>
                </a:gdLst>
                <a:ahLst/>
                <a:cxnLst>
                  <a:cxn ang="0">
                    <a:pos x="T0" y="T1"/>
                  </a:cxn>
                  <a:cxn ang="0">
                    <a:pos x="T2" y="T3"/>
                  </a:cxn>
                  <a:cxn ang="0">
                    <a:pos x="T4" y="T5"/>
                  </a:cxn>
                  <a:cxn ang="0">
                    <a:pos x="T6" y="T7"/>
                  </a:cxn>
                  <a:cxn ang="0">
                    <a:pos x="T8" y="T9"/>
                  </a:cxn>
                </a:cxnLst>
                <a:rect l="0" t="0" r="r" b="b"/>
                <a:pathLst>
                  <a:path w="76" h="232">
                    <a:moveTo>
                      <a:pt x="76" y="0"/>
                    </a:moveTo>
                    <a:lnTo>
                      <a:pt x="76" y="114"/>
                    </a:lnTo>
                    <a:lnTo>
                      <a:pt x="0" y="232"/>
                    </a:lnTo>
                    <a:lnTo>
                      <a:pt x="0" y="116"/>
                    </a:lnTo>
                    <a:lnTo>
                      <a:pt x="76" y="0"/>
                    </a:lnTo>
                    <a:close/>
                  </a:path>
                </a:pathLst>
              </a:custGeom>
              <a:solidFill>
                <a:schemeClr val="tx2">
                  <a:lumMod val="40000"/>
                  <a:lumOff val="6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6" name="ïṡľïďê">
                <a:extLst>
                  <a:ext uri="{FF2B5EF4-FFF2-40B4-BE49-F238E27FC236}">
                    <a16:creationId xmlns:a16="http://schemas.microsoft.com/office/drawing/2014/main" xmlns="" id="{7B44DB74-F0CF-4107-AE1E-23F89D7A744C}"/>
                  </a:ext>
                </a:extLst>
              </p:cNvPr>
              <p:cNvSpPr/>
              <p:nvPr/>
            </p:nvSpPr>
            <p:spPr bwMode="auto">
              <a:xfrm>
                <a:off x="5457273" y="2807999"/>
                <a:ext cx="867062" cy="776925"/>
              </a:xfrm>
              <a:custGeom>
                <a:avLst/>
                <a:gdLst>
                  <a:gd name="T0" fmla="*/ 94 w 188"/>
                  <a:gd name="T1" fmla="*/ 0 h 146"/>
                  <a:gd name="T2" fmla="*/ 188 w 188"/>
                  <a:gd name="T3" fmla="*/ 146 h 146"/>
                  <a:gd name="T4" fmla="*/ 94 w 188"/>
                  <a:gd name="T5" fmla="*/ 146 h 146"/>
                  <a:gd name="T6" fmla="*/ 0 w 188"/>
                  <a:gd name="T7" fmla="*/ 146 h 146"/>
                  <a:gd name="T8" fmla="*/ 94 w 188"/>
                  <a:gd name="T9" fmla="*/ 0 h 146"/>
                </a:gdLst>
                <a:ahLst/>
                <a:cxnLst>
                  <a:cxn ang="0">
                    <a:pos x="T0" y="T1"/>
                  </a:cxn>
                  <a:cxn ang="0">
                    <a:pos x="T2" y="T3"/>
                  </a:cxn>
                  <a:cxn ang="0">
                    <a:pos x="T4" y="T5"/>
                  </a:cxn>
                  <a:cxn ang="0">
                    <a:pos x="T6" y="T7"/>
                  </a:cxn>
                  <a:cxn ang="0">
                    <a:pos x="T8" y="T9"/>
                  </a:cxn>
                </a:cxnLst>
                <a:rect l="0" t="0" r="r" b="b"/>
                <a:pathLst>
                  <a:path w="188" h="146">
                    <a:moveTo>
                      <a:pt x="94" y="0"/>
                    </a:moveTo>
                    <a:lnTo>
                      <a:pt x="188" y="146"/>
                    </a:lnTo>
                    <a:lnTo>
                      <a:pt x="94" y="146"/>
                    </a:lnTo>
                    <a:lnTo>
                      <a:pt x="0" y="146"/>
                    </a:lnTo>
                    <a:lnTo>
                      <a:pt x="9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7" name="ïṣḷíḋê">
                <a:extLst>
                  <a:ext uri="{FF2B5EF4-FFF2-40B4-BE49-F238E27FC236}">
                    <a16:creationId xmlns:a16="http://schemas.microsoft.com/office/drawing/2014/main" xmlns="" id="{C323109B-3CD6-4A64-B56D-DDC1829B8201}"/>
                  </a:ext>
                </a:extLst>
              </p:cNvPr>
              <p:cNvSpPr/>
              <p:nvPr/>
            </p:nvSpPr>
            <p:spPr bwMode="auto">
              <a:xfrm>
                <a:off x="5457273" y="2201359"/>
                <a:ext cx="433531" cy="1383566"/>
              </a:xfrm>
              <a:custGeom>
                <a:avLst/>
                <a:gdLst>
                  <a:gd name="T0" fmla="*/ 94 w 94"/>
                  <a:gd name="T1" fmla="*/ 0 h 260"/>
                  <a:gd name="T2" fmla="*/ 0 w 94"/>
                  <a:gd name="T3" fmla="*/ 144 h 260"/>
                  <a:gd name="T4" fmla="*/ 0 w 94"/>
                  <a:gd name="T5" fmla="*/ 260 h 260"/>
                  <a:gd name="T6" fmla="*/ 94 w 94"/>
                  <a:gd name="T7" fmla="*/ 114 h 260"/>
                  <a:gd name="T8" fmla="*/ 94 w 94"/>
                  <a:gd name="T9" fmla="*/ 0 h 260"/>
                </a:gdLst>
                <a:ahLst/>
                <a:cxnLst>
                  <a:cxn ang="0">
                    <a:pos x="T0" y="T1"/>
                  </a:cxn>
                  <a:cxn ang="0">
                    <a:pos x="T2" y="T3"/>
                  </a:cxn>
                  <a:cxn ang="0">
                    <a:pos x="T4" y="T5"/>
                  </a:cxn>
                  <a:cxn ang="0">
                    <a:pos x="T6" y="T7"/>
                  </a:cxn>
                  <a:cxn ang="0">
                    <a:pos x="T8" y="T9"/>
                  </a:cxn>
                </a:cxnLst>
                <a:rect l="0" t="0" r="r" b="b"/>
                <a:pathLst>
                  <a:path w="94" h="260">
                    <a:moveTo>
                      <a:pt x="94" y="0"/>
                    </a:moveTo>
                    <a:lnTo>
                      <a:pt x="0" y="144"/>
                    </a:lnTo>
                    <a:lnTo>
                      <a:pt x="0" y="260"/>
                    </a:lnTo>
                    <a:lnTo>
                      <a:pt x="94" y="114"/>
                    </a:lnTo>
                    <a:lnTo>
                      <a:pt x="94"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sp>
            <p:nvSpPr>
              <p:cNvPr id="38" name="išľïḓe">
                <a:extLst>
                  <a:ext uri="{FF2B5EF4-FFF2-40B4-BE49-F238E27FC236}">
                    <a16:creationId xmlns:a16="http://schemas.microsoft.com/office/drawing/2014/main" xmlns="" id="{A1B3D838-97FE-409E-A676-07123C34DEF6}"/>
                  </a:ext>
                </a:extLst>
              </p:cNvPr>
              <p:cNvSpPr/>
              <p:nvPr/>
            </p:nvSpPr>
            <p:spPr bwMode="auto">
              <a:xfrm>
                <a:off x="5890804" y="2201359"/>
                <a:ext cx="433531" cy="1383566"/>
              </a:xfrm>
              <a:custGeom>
                <a:avLst/>
                <a:gdLst>
                  <a:gd name="T0" fmla="*/ 0 w 94"/>
                  <a:gd name="T1" fmla="*/ 0 h 260"/>
                  <a:gd name="T2" fmla="*/ 94 w 94"/>
                  <a:gd name="T3" fmla="*/ 144 h 260"/>
                  <a:gd name="T4" fmla="*/ 94 w 94"/>
                  <a:gd name="T5" fmla="*/ 260 h 260"/>
                  <a:gd name="T6" fmla="*/ 0 w 94"/>
                  <a:gd name="T7" fmla="*/ 114 h 260"/>
                  <a:gd name="T8" fmla="*/ 0 w 94"/>
                  <a:gd name="T9" fmla="*/ 0 h 260"/>
                </a:gdLst>
                <a:ahLst/>
                <a:cxnLst>
                  <a:cxn ang="0">
                    <a:pos x="T0" y="T1"/>
                  </a:cxn>
                  <a:cxn ang="0">
                    <a:pos x="T2" y="T3"/>
                  </a:cxn>
                  <a:cxn ang="0">
                    <a:pos x="T4" y="T5"/>
                  </a:cxn>
                  <a:cxn ang="0">
                    <a:pos x="T6" y="T7"/>
                  </a:cxn>
                  <a:cxn ang="0">
                    <a:pos x="T8" y="T9"/>
                  </a:cxn>
                </a:cxnLst>
                <a:rect l="0" t="0" r="r" b="b"/>
                <a:pathLst>
                  <a:path w="94" h="260">
                    <a:moveTo>
                      <a:pt x="0" y="0"/>
                    </a:moveTo>
                    <a:lnTo>
                      <a:pt x="94" y="144"/>
                    </a:lnTo>
                    <a:lnTo>
                      <a:pt x="94" y="260"/>
                    </a:lnTo>
                    <a:lnTo>
                      <a:pt x="0" y="114"/>
                    </a:lnTo>
                    <a:lnTo>
                      <a:pt x="0"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4444"/>
                  </a:solidFill>
                  <a:effectLst/>
                  <a:uLnTx/>
                  <a:uFillTx/>
                </a:endParaRPr>
              </a:p>
            </p:txBody>
          </p:sp>
        </p:grpSp>
        <p:sp>
          <p:nvSpPr>
            <p:cNvPr id="9" name="iśľiḍê">
              <a:extLst>
                <a:ext uri="{FF2B5EF4-FFF2-40B4-BE49-F238E27FC236}">
                  <a16:creationId xmlns:a16="http://schemas.microsoft.com/office/drawing/2014/main" xmlns="" id="{417D6EEA-4A78-46BE-9AC5-CBEAC0537D6C}"/>
                </a:ext>
              </a:extLst>
            </p:cNvPr>
            <p:cNvSpPr/>
            <p:nvPr/>
          </p:nvSpPr>
          <p:spPr bwMode="auto">
            <a:xfrm>
              <a:off x="955655" y="2848440"/>
              <a:ext cx="3082945"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1100" dirty="0"/>
                <a:t>理解别人写的程序通常非常困难，而且困难程度随着软件配置成分的减少而迅速增加。如果仅有程序代码没有说明文档，则会出现严重的问题。</a:t>
              </a:r>
            </a:p>
          </p:txBody>
        </p:sp>
        <p:cxnSp>
          <p:nvCxnSpPr>
            <p:cNvPr id="10" name="直接连接符 9">
              <a:extLst>
                <a:ext uri="{FF2B5EF4-FFF2-40B4-BE49-F238E27FC236}">
                  <a16:creationId xmlns:a16="http://schemas.microsoft.com/office/drawing/2014/main" xmlns="" id="{E9F02C40-426C-4E00-AA0C-C7580B0C259F}"/>
                </a:ext>
              </a:extLst>
            </p:cNvPr>
            <p:cNvCxnSpPr>
              <a:cxnSpLocks/>
            </p:cNvCxnSpPr>
            <p:nvPr/>
          </p:nvCxnSpPr>
          <p:spPr>
            <a:xfrm>
              <a:off x="901231" y="2756631"/>
              <a:ext cx="4392047" cy="0"/>
            </a:xfrm>
            <a:prstGeom prst="line">
              <a:avLst/>
            </a:prstGeom>
            <a:ln w="3175" cap="rnd">
              <a:solidFill>
                <a:schemeClr val="bg1">
                  <a:lumMod val="75000"/>
                </a:schemeClr>
              </a:solidFill>
              <a:round/>
              <a:headEnd type="oval"/>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74B76189-BA9C-4D5F-8427-C668A1F5EC9C}"/>
                </a:ext>
              </a:extLst>
            </p:cNvPr>
            <p:cNvCxnSpPr>
              <a:cxnSpLocks/>
            </p:cNvCxnSpPr>
            <p:nvPr/>
          </p:nvCxnSpPr>
          <p:spPr>
            <a:xfrm>
              <a:off x="7127416" y="3363435"/>
              <a:ext cx="4382127" cy="0"/>
            </a:xfrm>
            <a:prstGeom prst="line">
              <a:avLst/>
            </a:prstGeom>
            <a:ln w="3175" cap="rnd">
              <a:solidFill>
                <a:schemeClr val="bg1">
                  <a:lumMod val="75000"/>
                </a:schemeClr>
              </a:solidFill>
              <a:round/>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12" name="íṩlïdé">
              <a:extLst>
                <a:ext uri="{FF2B5EF4-FFF2-40B4-BE49-F238E27FC236}">
                  <a16:creationId xmlns:a16="http://schemas.microsoft.com/office/drawing/2014/main" xmlns="" id="{683077DC-4654-485B-BB2B-A8C5F5B230A1}"/>
                </a:ext>
              </a:extLst>
            </p:cNvPr>
            <p:cNvSpPr txBox="1"/>
            <p:nvPr/>
          </p:nvSpPr>
          <p:spPr bwMode="auto">
            <a:xfrm>
              <a:off x="8426599" y="2041037"/>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smtClean="0"/>
                <a:t>PROBLEM 2</a:t>
              </a:r>
              <a:endParaRPr lang="en-US" altLang="zh-CN" sz="2000" b="1" dirty="0"/>
            </a:p>
          </p:txBody>
        </p:sp>
        <p:sp>
          <p:nvSpPr>
            <p:cNvPr id="13" name="îşľîḍê">
              <a:extLst>
                <a:ext uri="{FF2B5EF4-FFF2-40B4-BE49-F238E27FC236}">
                  <a16:creationId xmlns:a16="http://schemas.microsoft.com/office/drawing/2014/main" xmlns="" id="{814D1B26-7D4B-49B7-A037-531DEA9DB9A2}"/>
                </a:ext>
              </a:extLst>
            </p:cNvPr>
            <p:cNvSpPr/>
            <p:nvPr/>
          </p:nvSpPr>
          <p:spPr bwMode="auto">
            <a:xfrm>
              <a:off x="8426598" y="2496480"/>
              <a:ext cx="3082945"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1100" dirty="0" smtClean="0"/>
                <a:t>需要</a:t>
              </a:r>
              <a:r>
                <a:rPr lang="zh-CN" altLang="en-US" sz="1100" dirty="0"/>
                <a:t>维护的软件往往没有合格的文档，或者文档资料显著不足。认识到软件必须有文档仅仅是第一步，容易理解的并且和程序代码完全一致的文档才真正有价值。</a:t>
              </a:r>
            </a:p>
          </p:txBody>
        </p:sp>
        <p:sp>
          <p:nvSpPr>
            <p:cNvPr id="15" name="iṣļîde">
              <a:extLst>
                <a:ext uri="{FF2B5EF4-FFF2-40B4-BE49-F238E27FC236}">
                  <a16:creationId xmlns:a16="http://schemas.microsoft.com/office/drawing/2014/main" xmlns="" id="{54F4ED5B-E3C9-4180-A9A4-800DAB4709A0}"/>
                </a:ext>
              </a:extLst>
            </p:cNvPr>
            <p:cNvSpPr/>
            <p:nvPr/>
          </p:nvSpPr>
          <p:spPr bwMode="auto">
            <a:xfrm>
              <a:off x="885764" y="4563227"/>
              <a:ext cx="3082945"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1100" dirty="0">
                  <a:solidFill>
                    <a:srgbClr val="000000"/>
                  </a:solidFill>
                </a:rPr>
                <a:t>当要求对软件进行维护时，不能指望由开发人员给人们仔细说明软件。由于维护阶段持续的时间很长，因此，当需要解释软件时，往往原来写程序的人已经不在附近了。</a:t>
              </a:r>
            </a:p>
          </p:txBody>
        </p:sp>
        <p:cxnSp>
          <p:nvCxnSpPr>
            <p:cNvPr id="16" name="直接连接符 15">
              <a:extLst>
                <a:ext uri="{FF2B5EF4-FFF2-40B4-BE49-F238E27FC236}">
                  <a16:creationId xmlns:a16="http://schemas.microsoft.com/office/drawing/2014/main" xmlns="" id="{B20D8AF4-5779-486A-BB05-0ECEEC768E11}"/>
                </a:ext>
              </a:extLst>
            </p:cNvPr>
            <p:cNvCxnSpPr>
              <a:cxnSpLocks/>
            </p:cNvCxnSpPr>
            <p:nvPr/>
          </p:nvCxnSpPr>
          <p:spPr>
            <a:xfrm>
              <a:off x="901231" y="4330101"/>
              <a:ext cx="3366059" cy="0"/>
            </a:xfrm>
            <a:prstGeom prst="line">
              <a:avLst/>
            </a:prstGeom>
            <a:ln w="3175" cap="rnd">
              <a:solidFill>
                <a:schemeClr val="bg1">
                  <a:lumMod val="75000"/>
                </a:schemeClr>
              </a:solidFill>
              <a:round/>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17" name="îṧľiḋê">
              <a:extLst>
                <a:ext uri="{FF2B5EF4-FFF2-40B4-BE49-F238E27FC236}">
                  <a16:creationId xmlns:a16="http://schemas.microsoft.com/office/drawing/2014/main" xmlns="" id="{75152214-AE47-44C7-A4B6-4FFAD45B1A55}"/>
                </a:ext>
              </a:extLst>
            </p:cNvPr>
            <p:cNvSpPr txBox="1"/>
            <p:nvPr/>
          </p:nvSpPr>
          <p:spPr bwMode="auto">
            <a:xfrm>
              <a:off x="8277838" y="3795301"/>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smtClean="0"/>
                <a:t>PROBLEM 4</a:t>
              </a:r>
              <a:endParaRPr lang="en-US" altLang="zh-CN" sz="2000" b="1" dirty="0"/>
            </a:p>
          </p:txBody>
        </p:sp>
        <p:sp>
          <p:nvSpPr>
            <p:cNvPr id="18" name="íşļîḑè">
              <a:extLst>
                <a:ext uri="{FF2B5EF4-FFF2-40B4-BE49-F238E27FC236}">
                  <a16:creationId xmlns:a16="http://schemas.microsoft.com/office/drawing/2014/main" xmlns="" id="{0E07FD61-7883-48C1-810F-D0FC04F32855}"/>
                </a:ext>
              </a:extLst>
            </p:cNvPr>
            <p:cNvSpPr/>
            <p:nvPr/>
          </p:nvSpPr>
          <p:spPr bwMode="auto">
            <a:xfrm>
              <a:off x="8426599" y="4401340"/>
              <a:ext cx="3082945"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1100" dirty="0">
                  <a:solidFill>
                    <a:srgbClr val="000000"/>
                  </a:solidFill>
                </a:rPr>
                <a:t>绝大多数软件在设计时没有考虑将来的修改。除非使用强调模块独立原理的设计方法学，否则修改软件既困难又容易发生差错。</a:t>
              </a:r>
            </a:p>
          </p:txBody>
        </p:sp>
        <p:cxnSp>
          <p:nvCxnSpPr>
            <p:cNvPr id="19" name="直接连接符 18">
              <a:extLst>
                <a:ext uri="{FF2B5EF4-FFF2-40B4-BE49-F238E27FC236}">
                  <a16:creationId xmlns:a16="http://schemas.microsoft.com/office/drawing/2014/main" xmlns="" id="{135997B1-BAAE-48B7-9A71-9ACBE70A676F}"/>
                </a:ext>
              </a:extLst>
            </p:cNvPr>
            <p:cNvCxnSpPr>
              <a:cxnSpLocks/>
            </p:cNvCxnSpPr>
            <p:nvPr/>
          </p:nvCxnSpPr>
          <p:spPr>
            <a:xfrm>
              <a:off x="8032503" y="4243201"/>
              <a:ext cx="3366059" cy="0"/>
            </a:xfrm>
            <a:prstGeom prst="line">
              <a:avLst/>
            </a:prstGeom>
            <a:ln w="3175" cap="rnd">
              <a:solidFill>
                <a:schemeClr val="bg1">
                  <a:lumMod val="75000"/>
                </a:schemeClr>
              </a:solidFill>
              <a:round/>
              <a:headEnd type="oval"/>
              <a:tailEnd type="oval" w="med" len="med"/>
            </a:ln>
          </p:spPr>
          <p:style>
            <a:lnRef idx="1">
              <a:schemeClr val="accent1"/>
            </a:lnRef>
            <a:fillRef idx="0">
              <a:schemeClr val="accent1"/>
            </a:fillRef>
            <a:effectRef idx="0">
              <a:schemeClr val="accent1"/>
            </a:effectRef>
            <a:fontRef idx="minor">
              <a:schemeClr val="tx1"/>
            </a:fontRef>
          </p:style>
        </p:cxnSp>
      </p:grpSp>
      <p:sp>
        <p:nvSpPr>
          <p:cNvPr id="39" name="íṩlïdé">
            <a:extLst>
              <a:ext uri="{FF2B5EF4-FFF2-40B4-BE49-F238E27FC236}">
                <a16:creationId xmlns:a16="http://schemas.microsoft.com/office/drawing/2014/main" xmlns="" id="{683077DC-4654-485B-BB2B-A8C5F5B230A1}"/>
              </a:ext>
            </a:extLst>
          </p:cNvPr>
          <p:cNvSpPr txBox="1"/>
          <p:nvPr/>
        </p:nvSpPr>
        <p:spPr bwMode="auto">
          <a:xfrm>
            <a:off x="534036" y="2275577"/>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smtClean="0"/>
              <a:t>PROBLEM 1</a:t>
            </a:r>
            <a:endParaRPr lang="en-US" altLang="zh-CN" sz="2000" b="1" dirty="0"/>
          </a:p>
        </p:txBody>
      </p:sp>
      <p:sp>
        <p:nvSpPr>
          <p:cNvPr id="40" name="íṩlïdé">
            <a:extLst>
              <a:ext uri="{FF2B5EF4-FFF2-40B4-BE49-F238E27FC236}">
                <a16:creationId xmlns:a16="http://schemas.microsoft.com/office/drawing/2014/main" xmlns="" id="{683077DC-4654-485B-BB2B-A8C5F5B230A1}"/>
              </a:ext>
            </a:extLst>
          </p:cNvPr>
          <p:cNvSpPr txBox="1"/>
          <p:nvPr/>
        </p:nvSpPr>
        <p:spPr bwMode="auto">
          <a:xfrm>
            <a:off x="701280" y="3715395"/>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smtClean="0"/>
              <a:t>PROBLEM 3</a:t>
            </a:r>
            <a:endParaRPr lang="en-US" altLang="zh-CN" sz="2000" b="1" dirty="0"/>
          </a:p>
        </p:txBody>
      </p:sp>
      <p:sp>
        <p:nvSpPr>
          <p:cNvPr id="42" name="íṩlïdé">
            <a:extLst>
              <a:ext uri="{FF2B5EF4-FFF2-40B4-BE49-F238E27FC236}">
                <a16:creationId xmlns:a16="http://schemas.microsoft.com/office/drawing/2014/main" xmlns="" id="{683077DC-4654-485B-BB2B-A8C5F5B230A1}"/>
              </a:ext>
            </a:extLst>
          </p:cNvPr>
          <p:cNvSpPr txBox="1"/>
          <p:nvPr/>
        </p:nvSpPr>
        <p:spPr bwMode="auto">
          <a:xfrm>
            <a:off x="8032503" y="5059749"/>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smtClean="0"/>
              <a:t>PROBLEM 5</a:t>
            </a:r>
            <a:endParaRPr lang="en-US" altLang="zh-CN" sz="2000" b="1" dirty="0"/>
          </a:p>
        </p:txBody>
      </p:sp>
      <p:cxnSp>
        <p:nvCxnSpPr>
          <p:cNvPr id="43" name="直接连接符 42">
            <a:extLst>
              <a:ext uri="{FF2B5EF4-FFF2-40B4-BE49-F238E27FC236}">
                <a16:creationId xmlns:a16="http://schemas.microsoft.com/office/drawing/2014/main" xmlns="" id="{135997B1-BAAE-48B7-9A71-9ACBE70A676F}"/>
              </a:ext>
            </a:extLst>
          </p:cNvPr>
          <p:cNvCxnSpPr>
            <a:cxnSpLocks/>
          </p:cNvCxnSpPr>
          <p:nvPr/>
        </p:nvCxnSpPr>
        <p:spPr>
          <a:xfrm>
            <a:off x="8395911" y="5520977"/>
            <a:ext cx="3366059" cy="0"/>
          </a:xfrm>
          <a:prstGeom prst="line">
            <a:avLst/>
          </a:prstGeom>
          <a:ln w="3175" cap="rnd">
            <a:solidFill>
              <a:schemeClr val="bg1">
                <a:lumMod val="75000"/>
              </a:schemeClr>
            </a:solidFill>
            <a:round/>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44" name="iṣļîde">
            <a:extLst>
              <a:ext uri="{FF2B5EF4-FFF2-40B4-BE49-F238E27FC236}">
                <a16:creationId xmlns:a16="http://schemas.microsoft.com/office/drawing/2014/main" xmlns="" id="{54F4ED5B-E3C9-4180-A9A4-800DAB4709A0}"/>
              </a:ext>
            </a:extLst>
          </p:cNvPr>
          <p:cNvSpPr/>
          <p:nvPr/>
        </p:nvSpPr>
        <p:spPr bwMode="auto">
          <a:xfrm>
            <a:off x="8315617" y="5652111"/>
            <a:ext cx="3082945"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1100" dirty="0">
                <a:solidFill>
                  <a:srgbClr val="000000"/>
                </a:solidFill>
              </a:rPr>
              <a:t>软件维护不是一项吸引人的工作。形成这种观念很大程度上是因为维护工作经常遭受挫折。</a:t>
            </a:r>
            <a:endParaRPr lang="en-US" altLang="zh-CN" sz="1100" dirty="0">
              <a:solidFill>
                <a:srgbClr val="000000"/>
              </a:solidFill>
            </a:endParaRPr>
          </a:p>
        </p:txBody>
      </p:sp>
    </p:spTree>
    <p:extLst>
      <p:ext uri="{BB962C8B-B14F-4D97-AF65-F5344CB8AC3E}">
        <p14:creationId xmlns:p14="http://schemas.microsoft.com/office/powerpoint/2010/main" val="21316433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a:t>
            </a:r>
            <a:r>
              <a:rPr lang="zh-CN" altLang="en-US" dirty="0"/>
              <a:t>维护的问题很多</a:t>
            </a:r>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33</a:t>
            </a:fld>
            <a:endParaRPr lang="zh-CN" altLang="en-US"/>
          </a:p>
        </p:txBody>
      </p:sp>
      <p:sp>
        <p:nvSpPr>
          <p:cNvPr id="5" name="Freeform 30">
            <a:extLst>
              <a:ext uri="{FF2B5EF4-FFF2-40B4-BE49-F238E27FC236}">
                <a16:creationId xmlns:a16="http://schemas.microsoft.com/office/drawing/2014/main" xmlns="" id="{1C9AE45A-C01F-45AB-9B5F-AACB98C1D07E}"/>
              </a:ext>
            </a:extLst>
          </p:cNvPr>
          <p:cNvSpPr>
            <a:spLocks/>
          </p:cNvSpPr>
          <p:nvPr/>
        </p:nvSpPr>
        <p:spPr bwMode="auto">
          <a:xfrm flipH="1">
            <a:off x="645135" y="1299919"/>
            <a:ext cx="1927225" cy="1803400"/>
          </a:xfrm>
          <a:custGeom>
            <a:avLst/>
            <a:gdLst>
              <a:gd name="T0" fmla="*/ 804 w 1294"/>
              <a:gd name="T1" fmla="*/ 0 h 1211"/>
              <a:gd name="T2" fmla="*/ 726 w 1294"/>
              <a:gd name="T3" fmla="*/ 35 h 1211"/>
              <a:gd name="T4" fmla="*/ 51 w 1294"/>
              <a:gd name="T5" fmla="*/ 803 h 1211"/>
              <a:gd name="T6" fmla="*/ 106 w 1294"/>
              <a:gd name="T7" fmla="*/ 972 h 1211"/>
              <a:gd name="T8" fmla="*/ 1149 w 1294"/>
              <a:gd name="T9" fmla="*/ 1208 h 1211"/>
              <a:gd name="T10" fmla="*/ 1173 w 1294"/>
              <a:gd name="T11" fmla="*/ 1211 h 1211"/>
              <a:gd name="T12" fmla="*/ 1269 w 1294"/>
              <a:gd name="T13" fmla="*/ 1072 h 1211"/>
              <a:gd name="T14" fmla="*/ 901 w 1294"/>
              <a:gd name="T15" fmla="*/ 67 h 1211"/>
              <a:gd name="T16" fmla="*/ 804 w 1294"/>
              <a:gd name="T17" fmla="*/ 0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4" h="1211">
                <a:moveTo>
                  <a:pt x="804" y="0"/>
                </a:moveTo>
                <a:cubicBezTo>
                  <a:pt x="776" y="0"/>
                  <a:pt x="747" y="11"/>
                  <a:pt x="726" y="35"/>
                </a:cubicBezTo>
                <a:cubicBezTo>
                  <a:pt x="51" y="803"/>
                  <a:pt x="51" y="803"/>
                  <a:pt x="51" y="803"/>
                </a:cubicBezTo>
                <a:cubicBezTo>
                  <a:pt x="0" y="862"/>
                  <a:pt x="30" y="954"/>
                  <a:pt x="106" y="972"/>
                </a:cubicBezTo>
                <a:cubicBezTo>
                  <a:pt x="1149" y="1208"/>
                  <a:pt x="1149" y="1208"/>
                  <a:pt x="1149" y="1208"/>
                </a:cubicBezTo>
                <a:cubicBezTo>
                  <a:pt x="1157" y="1210"/>
                  <a:pt x="1165" y="1211"/>
                  <a:pt x="1173" y="1211"/>
                </a:cubicBezTo>
                <a:cubicBezTo>
                  <a:pt x="1242" y="1211"/>
                  <a:pt x="1294" y="1141"/>
                  <a:pt x="1269" y="1072"/>
                </a:cubicBezTo>
                <a:cubicBezTo>
                  <a:pt x="901" y="67"/>
                  <a:pt x="901" y="67"/>
                  <a:pt x="901" y="67"/>
                </a:cubicBezTo>
                <a:cubicBezTo>
                  <a:pt x="885" y="24"/>
                  <a:pt x="845" y="0"/>
                  <a:pt x="804" y="0"/>
                </a:cubicBezTo>
              </a:path>
            </a:pathLst>
          </a:custGeom>
          <a:solidFill>
            <a:srgbClr val="F1593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6" name="TextBox 5"/>
          <p:cNvSpPr txBox="1"/>
          <p:nvPr/>
        </p:nvSpPr>
        <p:spPr>
          <a:xfrm>
            <a:off x="2989383" y="2314948"/>
            <a:ext cx="6726117" cy="3046988"/>
          </a:xfrm>
          <a:prstGeom prst="rect">
            <a:avLst/>
          </a:prstGeom>
          <a:noFill/>
        </p:spPr>
        <p:txBody>
          <a:bodyPr wrap="square" rtlCol="0">
            <a:spAutoFit/>
          </a:bodyPr>
          <a:lstStyle/>
          <a:p>
            <a:r>
              <a:rPr lang="zh-CN" altLang="en-US" sz="3200" dirty="0" smtClean="0"/>
              <a:t>上述种种问题在现有的没采用软件工程思想开发出来的软件中，都或多或少地存在着。不应该把一种科学的方法学看做万应灵药，但是，软件工程至少部分的解决了与维护有关的每一个问题</a:t>
            </a:r>
            <a:endParaRPr lang="zh-CN" altLang="en-US" sz="3200" dirty="0"/>
          </a:p>
        </p:txBody>
      </p:sp>
    </p:spTree>
    <p:extLst>
      <p:ext uri="{BB962C8B-B14F-4D97-AF65-F5344CB8AC3E}">
        <p14:creationId xmlns:p14="http://schemas.microsoft.com/office/powerpoint/2010/main" val="16450516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3480582" y="1772736"/>
            <a:ext cx="335280" cy="2819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QUESTION</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34</a:t>
            </a:fld>
            <a:endParaRPr lang="zh-CN" altLang="en-US"/>
          </a:p>
        </p:txBody>
      </p:sp>
      <p:sp>
        <p:nvSpPr>
          <p:cNvPr id="5" name="TextBox 4"/>
          <p:cNvSpPr txBox="1"/>
          <p:nvPr/>
        </p:nvSpPr>
        <p:spPr>
          <a:xfrm>
            <a:off x="746760" y="1452041"/>
            <a:ext cx="8488680" cy="923330"/>
          </a:xfrm>
          <a:prstGeom prst="rect">
            <a:avLst/>
          </a:prstGeom>
          <a:noFill/>
        </p:spPr>
        <p:txBody>
          <a:bodyPr wrap="square" rtlCol="0">
            <a:spAutoFit/>
          </a:bodyPr>
          <a:lstStyle/>
          <a:p>
            <a:r>
              <a:rPr lang="en-US" altLang="zh-CN" dirty="0" smtClean="0"/>
              <a:t>1.</a:t>
            </a:r>
            <a:r>
              <a:rPr lang="zh-CN" altLang="en-US" dirty="0" smtClean="0"/>
              <a:t>结构化和非结构化的主要区别在于</a:t>
            </a:r>
            <a:endParaRPr lang="en-US" altLang="zh-CN" dirty="0" smtClean="0"/>
          </a:p>
          <a:p>
            <a:r>
              <a:rPr lang="en-US" altLang="zh-CN" dirty="0" smtClean="0"/>
              <a:t>A</a:t>
            </a:r>
            <a:r>
              <a:rPr lang="zh-CN" altLang="en-US" dirty="0" smtClean="0"/>
              <a:t>、软件是否结构化</a:t>
            </a:r>
            <a:r>
              <a:rPr lang="en-US" altLang="zh-CN" dirty="0" smtClean="0"/>
              <a:t>	B</a:t>
            </a:r>
            <a:r>
              <a:rPr lang="zh-CN" altLang="en-US" dirty="0" smtClean="0"/>
              <a:t>、软件配置是否完整</a:t>
            </a:r>
            <a:r>
              <a:rPr lang="en-US" altLang="zh-CN" dirty="0" smtClean="0"/>
              <a:t>	C</a:t>
            </a:r>
            <a:r>
              <a:rPr lang="zh-CN" altLang="en-US" dirty="0" smtClean="0"/>
              <a:t>、程序的完整性</a:t>
            </a:r>
            <a:r>
              <a:rPr lang="en-US" altLang="zh-CN" dirty="0" smtClean="0"/>
              <a:t>	</a:t>
            </a:r>
            <a:r>
              <a:rPr lang="en-US" altLang="zh-CN" dirty="0"/>
              <a:t> </a:t>
            </a:r>
            <a:r>
              <a:rPr lang="en-US" altLang="zh-CN" dirty="0" smtClean="0"/>
              <a:t>          D</a:t>
            </a:r>
            <a:r>
              <a:rPr lang="zh-CN" altLang="en-US" dirty="0" smtClean="0"/>
              <a:t>、文档的完整性</a:t>
            </a:r>
            <a:endParaRPr lang="zh-CN" altLang="en-US" dirty="0"/>
          </a:p>
        </p:txBody>
      </p:sp>
      <p:sp>
        <p:nvSpPr>
          <p:cNvPr id="7" name="TextBox 6"/>
          <p:cNvSpPr txBox="1"/>
          <p:nvPr/>
        </p:nvSpPr>
        <p:spPr>
          <a:xfrm>
            <a:off x="746760" y="2522220"/>
            <a:ext cx="8488680" cy="369332"/>
          </a:xfrm>
          <a:prstGeom prst="rect">
            <a:avLst/>
          </a:prstGeom>
          <a:noFill/>
        </p:spPr>
        <p:txBody>
          <a:bodyPr wrap="square" rtlCol="0">
            <a:spAutoFit/>
          </a:bodyPr>
          <a:lstStyle/>
          <a:p>
            <a:r>
              <a:rPr lang="en-US" altLang="zh-CN" dirty="0"/>
              <a:t>2</a:t>
            </a:r>
            <a:r>
              <a:rPr lang="en-US" altLang="zh-CN" dirty="0" smtClean="0"/>
              <a:t>.</a:t>
            </a:r>
            <a:r>
              <a:rPr lang="zh-CN" altLang="en-US" dirty="0" smtClean="0"/>
              <a:t>一般来说，软件生命周期中成本最高的阶段是</a:t>
            </a:r>
            <a:r>
              <a:rPr lang="en-US" altLang="zh-CN" dirty="0" smtClean="0"/>
              <a:t>_____</a:t>
            </a:r>
          </a:p>
        </p:txBody>
      </p:sp>
      <p:sp>
        <p:nvSpPr>
          <p:cNvPr id="8" name="TextBox 7"/>
          <p:cNvSpPr txBox="1"/>
          <p:nvPr/>
        </p:nvSpPr>
        <p:spPr>
          <a:xfrm>
            <a:off x="5722620" y="2522220"/>
            <a:ext cx="1813560" cy="369332"/>
          </a:xfrm>
          <a:prstGeom prst="rect">
            <a:avLst/>
          </a:prstGeom>
          <a:noFill/>
        </p:spPr>
        <p:txBody>
          <a:bodyPr wrap="square" rtlCol="0">
            <a:spAutoFit/>
          </a:bodyPr>
          <a:lstStyle/>
          <a:p>
            <a:r>
              <a:rPr lang="zh-CN" altLang="en-US" dirty="0"/>
              <a:t>软件维护</a:t>
            </a:r>
            <a:endParaRPr lang="en-US" altLang="zh-CN" dirty="0" smtClean="0"/>
          </a:p>
        </p:txBody>
      </p:sp>
      <p:sp>
        <p:nvSpPr>
          <p:cNvPr id="9" name="TextBox 8"/>
          <p:cNvSpPr txBox="1"/>
          <p:nvPr/>
        </p:nvSpPr>
        <p:spPr>
          <a:xfrm>
            <a:off x="746760" y="3429000"/>
            <a:ext cx="8488680" cy="369332"/>
          </a:xfrm>
          <a:prstGeom prst="rect">
            <a:avLst/>
          </a:prstGeom>
          <a:noFill/>
        </p:spPr>
        <p:txBody>
          <a:bodyPr wrap="square" rtlCol="0">
            <a:spAutoFit/>
          </a:bodyPr>
          <a:lstStyle/>
          <a:p>
            <a:r>
              <a:rPr lang="en-US" altLang="zh-CN" dirty="0" smtClean="0"/>
              <a:t>3.</a:t>
            </a:r>
            <a:r>
              <a:rPr lang="zh-CN" altLang="en-US" dirty="0" smtClean="0"/>
              <a:t>请简述一下维护的问题有哪些</a:t>
            </a:r>
            <a:endParaRPr lang="en-US" altLang="zh-CN" dirty="0" smtClean="0"/>
          </a:p>
        </p:txBody>
      </p:sp>
    </p:spTree>
    <p:extLst>
      <p:ext uri="{BB962C8B-B14F-4D97-AF65-F5344CB8AC3E}">
        <p14:creationId xmlns:p14="http://schemas.microsoft.com/office/powerpoint/2010/main" val="277346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7" grpId="0"/>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参考文献</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35</a:t>
            </a:fld>
            <a:endParaRPr lang="zh-CN" altLang="en-US"/>
          </a:p>
        </p:txBody>
      </p:sp>
      <p:sp>
        <p:nvSpPr>
          <p:cNvPr id="5" name="矩形 4"/>
          <p:cNvSpPr/>
          <p:nvPr/>
        </p:nvSpPr>
        <p:spPr>
          <a:xfrm>
            <a:off x="723900" y="1510159"/>
            <a:ext cx="7200900" cy="3693319"/>
          </a:xfrm>
          <a:prstGeom prst="rect">
            <a:avLst/>
          </a:prstGeom>
        </p:spPr>
        <p:txBody>
          <a:bodyPr wrap="square">
            <a:spAutoFit/>
          </a:bodyPr>
          <a:lstStyle/>
          <a:p>
            <a:r>
              <a:rPr lang="en-US" altLang="zh-CN" dirty="0" smtClean="0"/>
              <a:t>1.</a:t>
            </a:r>
            <a:r>
              <a:rPr lang="zh-CN" altLang="en-US" dirty="0" smtClean="0"/>
              <a:t>百</a:t>
            </a:r>
            <a:r>
              <a:rPr lang="zh-CN" altLang="en-US" dirty="0"/>
              <a:t>度百科：改正性维护 </a:t>
            </a:r>
            <a:r>
              <a:rPr lang="en-US" altLang="zh-CN" dirty="0">
                <a:hlinkClick r:id="rId2"/>
              </a:rPr>
              <a:t>https://baike.baidu.com/item/%</a:t>
            </a:r>
            <a:r>
              <a:rPr lang="en-US" altLang="zh-CN" dirty="0" smtClean="0">
                <a:hlinkClick r:id="rId2"/>
              </a:rPr>
              <a:t>E6%94%B9%E6%AD%A3%E6%80%A7%E7%BB%B4%E6%8A%A4/11055560?fr=aladdin</a:t>
            </a:r>
            <a:endParaRPr lang="en-US" altLang="zh-CN" dirty="0" smtClean="0"/>
          </a:p>
          <a:p>
            <a:endParaRPr lang="en-US" altLang="zh-CN" dirty="0" smtClean="0"/>
          </a:p>
          <a:p>
            <a:r>
              <a:rPr lang="en-US" altLang="zh-CN" dirty="0" smtClean="0"/>
              <a:t>2.</a:t>
            </a:r>
            <a:r>
              <a:rPr lang="zh-CN" altLang="en-US" dirty="0" smtClean="0"/>
              <a:t>百</a:t>
            </a:r>
            <a:r>
              <a:rPr lang="zh-CN" altLang="en-US" dirty="0"/>
              <a:t>度百科：预防性维护</a:t>
            </a:r>
            <a:endParaRPr lang="en-US" altLang="zh-CN" dirty="0"/>
          </a:p>
          <a:p>
            <a:r>
              <a:rPr lang="en-US" altLang="zh-CN" dirty="0">
                <a:hlinkClick r:id="rId3"/>
              </a:rPr>
              <a:t>https://baike.baidu.com/item/%</a:t>
            </a:r>
            <a:r>
              <a:rPr lang="en-US" altLang="zh-CN" dirty="0" smtClean="0">
                <a:hlinkClick r:id="rId3"/>
              </a:rPr>
              <a:t>E9%A2%84%E9%98%B2%E6%80%A7%E7%BB%B4%E6%8A%A4/509147?fr=aladdin</a:t>
            </a:r>
            <a:endParaRPr lang="en-US" altLang="zh-CN" dirty="0" smtClean="0"/>
          </a:p>
          <a:p>
            <a:endParaRPr lang="en-US" altLang="zh-CN" dirty="0"/>
          </a:p>
          <a:p>
            <a:r>
              <a:rPr lang="en-US" altLang="zh-CN" dirty="0" smtClean="0"/>
              <a:t>3.</a:t>
            </a:r>
            <a:r>
              <a:rPr lang="zh-CN" altLang="zh-CN" dirty="0"/>
              <a:t>张海藩，牟永敏</a:t>
            </a:r>
            <a:r>
              <a:rPr lang="en-US" altLang="zh-CN" dirty="0"/>
              <a:t>. </a:t>
            </a:r>
            <a:r>
              <a:rPr lang="zh-CN" altLang="zh-CN" dirty="0"/>
              <a:t>软件工程导论（第六版）—北京—</a:t>
            </a:r>
            <a:r>
              <a:rPr lang="zh-CN" altLang="zh-CN" dirty="0" smtClean="0"/>
              <a:t>清华大学出版社</a:t>
            </a:r>
            <a:endParaRPr lang="en-US" altLang="zh-CN" dirty="0" smtClean="0"/>
          </a:p>
          <a:p>
            <a:endParaRPr lang="en-US" altLang="zh-CN" dirty="0"/>
          </a:p>
          <a:p>
            <a:r>
              <a:rPr lang="en-US" altLang="zh-CN" dirty="0" smtClean="0"/>
              <a:t>4.</a:t>
            </a:r>
            <a:r>
              <a:rPr lang="zh-CN" altLang="en-US" dirty="0" smtClean="0"/>
              <a:t>东华大学软件维护</a:t>
            </a:r>
            <a:r>
              <a:rPr lang="en-US" altLang="zh-CN" dirty="0" err="1" smtClean="0"/>
              <a:t>ppt</a:t>
            </a:r>
            <a:r>
              <a:rPr lang="en-US" altLang="zh-CN" dirty="0" smtClean="0"/>
              <a:t> </a:t>
            </a:r>
          </a:p>
          <a:p>
            <a:r>
              <a:rPr lang="en-US" altLang="zh-CN" dirty="0" smtClean="0"/>
              <a:t>https</a:t>
            </a:r>
            <a:r>
              <a:rPr lang="en-US" altLang="zh-CN" dirty="0"/>
              <a:t>://www.docin.com/p-2155366945.html</a:t>
            </a:r>
            <a:endParaRPr lang="en-US" altLang="zh-CN" dirty="0" smtClean="0"/>
          </a:p>
          <a:p>
            <a:endParaRPr lang="en-US" altLang="zh-CN" dirty="0"/>
          </a:p>
        </p:txBody>
      </p:sp>
    </p:spTree>
    <p:extLst>
      <p:ext uri="{BB962C8B-B14F-4D97-AF65-F5344CB8AC3E}">
        <p14:creationId xmlns:p14="http://schemas.microsoft.com/office/powerpoint/2010/main" val="30211078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小组分工</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36</a:t>
            </a:fld>
            <a:endParaRPr lang="zh-CN" altLang="en-US"/>
          </a:p>
        </p:txBody>
      </p:sp>
      <p:sp>
        <p:nvSpPr>
          <p:cNvPr id="5" name="TextBox 4"/>
          <p:cNvSpPr txBox="1"/>
          <p:nvPr/>
        </p:nvSpPr>
        <p:spPr>
          <a:xfrm>
            <a:off x="1178169" y="2074985"/>
            <a:ext cx="6893169" cy="3970318"/>
          </a:xfrm>
          <a:prstGeom prst="rect">
            <a:avLst/>
          </a:prstGeom>
          <a:noFill/>
        </p:spPr>
        <p:txBody>
          <a:bodyPr wrap="square" rtlCol="0">
            <a:spAutoFit/>
          </a:bodyPr>
          <a:lstStyle/>
          <a:p>
            <a:r>
              <a:rPr lang="zh-CN" altLang="en-US" b="1" dirty="0" smtClean="0"/>
              <a:t>陈传岭</a:t>
            </a:r>
            <a:r>
              <a:rPr lang="zh-CN" altLang="en-US" b="1" dirty="0" smtClean="0"/>
              <a:t>：</a:t>
            </a:r>
            <a:r>
              <a:rPr lang="en-US" altLang="zh-CN" b="1" dirty="0" smtClean="0"/>
              <a:t>9</a:t>
            </a:r>
            <a:r>
              <a:rPr lang="en-US" altLang="zh-CN" b="1" dirty="0"/>
              <a:t>0</a:t>
            </a:r>
            <a:endParaRPr lang="en-US" altLang="zh-CN" b="1" dirty="0" smtClean="0"/>
          </a:p>
          <a:p>
            <a:r>
              <a:rPr lang="zh-CN" altLang="en-US" dirty="0" smtClean="0"/>
              <a:t>设计阶段</a:t>
            </a:r>
            <a:r>
              <a:rPr lang="en-US" altLang="zh-CN" dirty="0" smtClean="0"/>
              <a:t>PPT</a:t>
            </a:r>
          </a:p>
          <a:p>
            <a:r>
              <a:rPr lang="zh-CN" altLang="en-US" dirty="0" smtClean="0"/>
              <a:t>项目计划更新</a:t>
            </a:r>
            <a:endParaRPr lang="en-US" altLang="zh-CN" dirty="0" smtClean="0"/>
          </a:p>
          <a:p>
            <a:r>
              <a:rPr lang="zh-CN" altLang="en-US" dirty="0" smtClean="0"/>
              <a:t>书籍作者模块伪代码</a:t>
            </a:r>
            <a:endParaRPr lang="en-US" altLang="zh-CN" dirty="0" smtClean="0"/>
          </a:p>
          <a:p>
            <a:r>
              <a:rPr lang="zh-CN" altLang="en-US" dirty="0" smtClean="0"/>
              <a:t>测试计划</a:t>
            </a:r>
            <a:endParaRPr lang="en-US" altLang="zh-CN" dirty="0" smtClean="0"/>
          </a:p>
          <a:p>
            <a:r>
              <a:rPr lang="en-US" altLang="zh-CN" dirty="0" err="1" smtClean="0"/>
              <a:t>GitHub</a:t>
            </a:r>
            <a:r>
              <a:rPr lang="zh-CN" altLang="en-US" dirty="0" smtClean="0"/>
              <a:t>的更新</a:t>
            </a:r>
            <a:endParaRPr lang="en-US" altLang="zh-CN" dirty="0" smtClean="0"/>
          </a:p>
          <a:p>
            <a:r>
              <a:rPr lang="zh-CN" altLang="en-US" b="1" dirty="0" smtClean="0"/>
              <a:t>周泽鑫</a:t>
            </a:r>
            <a:r>
              <a:rPr lang="zh-CN" altLang="en-US" b="1" dirty="0" smtClean="0"/>
              <a:t>：</a:t>
            </a:r>
            <a:r>
              <a:rPr lang="en-US" altLang="zh-CN" b="1" dirty="0" smtClean="0"/>
              <a:t>85</a:t>
            </a:r>
            <a:endParaRPr lang="en-US" altLang="zh-CN" b="1" dirty="0" smtClean="0"/>
          </a:p>
          <a:p>
            <a:r>
              <a:rPr lang="zh-CN" altLang="en-US" dirty="0" smtClean="0"/>
              <a:t>原型界面</a:t>
            </a:r>
            <a:endParaRPr lang="en-US" altLang="zh-CN" dirty="0" smtClean="0"/>
          </a:p>
          <a:p>
            <a:r>
              <a:rPr lang="en-US" altLang="zh-CN" dirty="0" smtClean="0"/>
              <a:t>7.2</a:t>
            </a:r>
            <a:r>
              <a:rPr lang="zh-CN" altLang="en-US" dirty="0" smtClean="0"/>
              <a:t>软件测试基础</a:t>
            </a:r>
            <a:r>
              <a:rPr lang="en-US" altLang="zh-CN" dirty="0" smtClean="0"/>
              <a:t>PPT</a:t>
            </a:r>
          </a:p>
          <a:p>
            <a:r>
              <a:rPr lang="zh-CN" altLang="en-US" dirty="0" smtClean="0"/>
              <a:t>修改管理员模块伪代码</a:t>
            </a:r>
            <a:endParaRPr lang="en-US" altLang="zh-CN" dirty="0" smtClean="0"/>
          </a:p>
          <a:p>
            <a:r>
              <a:rPr lang="zh-CN" altLang="en-US" b="1" dirty="0"/>
              <a:t>陈</a:t>
            </a:r>
            <a:r>
              <a:rPr lang="zh-CN" altLang="en-US" b="1" dirty="0" smtClean="0"/>
              <a:t>杰</a:t>
            </a:r>
            <a:r>
              <a:rPr lang="zh-CN" altLang="en-US" b="1" dirty="0" smtClean="0"/>
              <a:t>：</a:t>
            </a:r>
            <a:r>
              <a:rPr lang="en-US" altLang="zh-CN" b="1" smtClean="0"/>
              <a:t>80</a:t>
            </a:r>
            <a:endParaRPr lang="en-US" altLang="zh-CN" b="1" dirty="0" smtClean="0"/>
          </a:p>
          <a:p>
            <a:r>
              <a:rPr lang="en-US" altLang="zh-CN" dirty="0" err="1" smtClean="0"/>
              <a:t>Hipo</a:t>
            </a:r>
            <a:r>
              <a:rPr lang="zh-CN" altLang="en-US" dirty="0" smtClean="0"/>
              <a:t>图修改</a:t>
            </a:r>
            <a:endParaRPr lang="en-US" altLang="zh-CN" dirty="0" smtClean="0"/>
          </a:p>
          <a:p>
            <a:r>
              <a:rPr lang="en-US" altLang="zh-CN" dirty="0" smtClean="0"/>
              <a:t>8.1+8.2</a:t>
            </a:r>
            <a:r>
              <a:rPr lang="zh-CN" altLang="en-US" dirty="0" smtClean="0"/>
              <a:t>软件维护</a:t>
            </a:r>
            <a:r>
              <a:rPr lang="en-US" altLang="zh-CN" dirty="0" smtClean="0"/>
              <a:t>PPT</a:t>
            </a:r>
          </a:p>
          <a:p>
            <a:r>
              <a:rPr lang="zh-CN" altLang="en-US" dirty="0" smtClean="0"/>
              <a:t>首页，修改个人中心模块伪代码</a:t>
            </a:r>
            <a:endParaRPr lang="zh-CN" altLang="en-US" dirty="0"/>
          </a:p>
        </p:txBody>
      </p:sp>
    </p:spTree>
    <p:extLst>
      <p:ext uri="{BB962C8B-B14F-4D97-AF65-F5344CB8AC3E}">
        <p14:creationId xmlns:p14="http://schemas.microsoft.com/office/powerpoint/2010/main" val="3138912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96" descr="图片包含 天空, 户外, 建筑物, 桥&#10;&#10;已生成极高可信度的说明">
            <a:extLst>
              <a:ext uri="{FF2B5EF4-FFF2-40B4-BE49-F238E27FC236}">
                <a16:creationId xmlns:a16="http://schemas.microsoft.com/office/drawing/2014/main" xmlns="" id="{510FF3C5-CD25-492F-A0F9-5B9626297F74}"/>
              </a:ext>
            </a:extLst>
          </p:cNvPr>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t="6063" b="6063"/>
          <a:stretch/>
        </p:blipFill>
        <p:spPr/>
      </p:pic>
      <p:cxnSp>
        <p:nvCxnSpPr>
          <p:cNvPr id="3" name="直接连接符 2"/>
          <p:cNvCxnSpPr>
            <a:cxnSpLocks/>
          </p:cNvCxnSpPr>
          <p:nvPr/>
        </p:nvCxnSpPr>
        <p:spPr>
          <a:xfrm>
            <a:off x="6414001" y="4846929"/>
            <a:ext cx="43973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76">
            <a:extLst/>
          </p:cNvPr>
          <p:cNvSpPr txBox="1"/>
          <p:nvPr/>
        </p:nvSpPr>
        <p:spPr>
          <a:xfrm>
            <a:off x="6680701" y="4011043"/>
            <a:ext cx="2764152" cy="556735"/>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600" b="1" dirty="0">
                <a:solidFill>
                  <a:schemeClr val="accent1"/>
                </a:solidFill>
                <a:latin typeface="+mn-lt"/>
              </a:rPr>
              <a:t>THANKS</a:t>
            </a:r>
            <a:endParaRPr lang="zh-CN" altLang="en-US" sz="16600" b="1" dirty="0">
              <a:solidFill>
                <a:schemeClr val="accent1"/>
              </a:solidFill>
              <a:latin typeface="+mn-lt"/>
            </a:endParaRPr>
          </a:p>
        </p:txBody>
      </p:sp>
    </p:spTree>
    <p:extLst>
      <p:ext uri="{BB962C8B-B14F-4D97-AF65-F5344CB8AC3E}">
        <p14:creationId xmlns:p14="http://schemas.microsoft.com/office/powerpoint/2010/main" val="12590430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96" descr="图片包含 天空, 户外, 建筑物, 桥&#10;&#10;已生成极高可信度的说明">
            <a:extLst>
              <a:ext uri="{FF2B5EF4-FFF2-40B4-BE49-F238E27FC236}">
                <a16:creationId xmlns:a16="http://schemas.microsoft.com/office/drawing/2014/main" xmlns="" id="{70C33E81-A8BB-4132-B9CF-C8977F352C70}"/>
              </a:ext>
            </a:extLst>
          </p:cNvPr>
          <p:cNvPicPr>
            <a:picLocks noGrp="1" noChangeAspect="1"/>
          </p:cNvPicPr>
          <p:nvPr>
            <p:ph type="pic" sz="quarter" idx="17"/>
          </p:nvPr>
        </p:nvPicPr>
        <p:blipFill rotWithShape="1">
          <a:blip r:embed="rId2" cstate="print">
            <a:extLst>
              <a:ext uri="{28A0092B-C50C-407E-A947-70E740481C1C}">
                <a14:useLocalDpi xmlns:a14="http://schemas.microsoft.com/office/drawing/2010/main" val="0"/>
              </a:ext>
            </a:extLst>
          </a:blip>
          <a:srcRect t="6065" b="6065"/>
          <a:stretch/>
        </p:blipFill>
        <p:spPr/>
      </p:pic>
      <p:sp>
        <p:nvSpPr>
          <p:cNvPr id="5" name="标题 4"/>
          <p:cNvSpPr>
            <a:spLocks noGrp="1"/>
          </p:cNvSpPr>
          <p:nvPr>
            <p:ph type="title"/>
          </p:nvPr>
        </p:nvSpPr>
        <p:spPr/>
        <p:txBody>
          <a:bodyPr>
            <a:normAutofit/>
          </a:bodyPr>
          <a:lstStyle/>
          <a:p>
            <a:r>
              <a:rPr lang="zh-CN" altLang="en-US" dirty="0" smtClean="0"/>
              <a:t>软件维护的定义</a:t>
            </a:r>
            <a:endParaRPr lang="zh-CN" altLang="en-US" dirty="0"/>
          </a:p>
        </p:txBody>
      </p:sp>
      <p:sp>
        <p:nvSpPr>
          <p:cNvPr id="6" name="文本占位符 5"/>
          <p:cNvSpPr>
            <a:spLocks noGrp="1"/>
          </p:cNvSpPr>
          <p:nvPr>
            <p:ph type="body" idx="1"/>
          </p:nvPr>
        </p:nvSpPr>
        <p:spPr/>
        <p:txBody>
          <a:bodyPr/>
          <a:lstStyle/>
          <a:p>
            <a:pPr>
              <a:lnSpc>
                <a:spcPct val="120000"/>
              </a:lnSpc>
            </a:pPr>
            <a:r>
              <a:rPr lang="en-US" altLang="zh-CN" dirty="0">
                <a:solidFill>
                  <a:schemeClr val="dk1">
                    <a:lumMod val="100000"/>
                  </a:schemeClr>
                </a:solidFill>
              </a:rPr>
              <a:t>Definition of Software Maintenance</a:t>
            </a:r>
            <a:endParaRPr lang="zh-CN" altLang="en-US" dirty="0">
              <a:solidFill>
                <a:schemeClr val="dk1">
                  <a:lumMod val="100000"/>
                </a:schemeClr>
              </a:solidFill>
            </a:endParaRPr>
          </a:p>
        </p:txBody>
      </p:sp>
      <p:cxnSp>
        <p:nvCxnSpPr>
          <p:cNvPr id="4" name="直接连接符 3"/>
          <p:cNvCxnSpPr/>
          <p:nvPr/>
        </p:nvCxnSpPr>
        <p:spPr>
          <a:xfrm>
            <a:off x="6179820" y="4081272"/>
            <a:ext cx="426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xmlns="" id="{A258D9DE-B8F4-4C99-A595-018BCFFD3901}"/>
              </a:ext>
            </a:extLst>
          </p:cNvPr>
          <p:cNvSpPr txBox="1"/>
          <p:nvPr/>
        </p:nvSpPr>
        <p:spPr>
          <a:xfrm>
            <a:off x="6221201" y="2979527"/>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/01</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3715973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863EB02-71F6-48DE-85EC-615DFD277BE0}"/>
              </a:ext>
            </a:extLst>
          </p:cNvPr>
          <p:cNvSpPr>
            <a:spLocks noGrp="1"/>
          </p:cNvSpPr>
          <p:nvPr>
            <p:ph type="title"/>
          </p:nvPr>
        </p:nvSpPr>
        <p:spPr/>
        <p:txBody>
          <a:bodyPr/>
          <a:lstStyle/>
          <a:p>
            <a:r>
              <a:rPr lang="en-US" altLang="zh-CN" dirty="0" smtClean="0"/>
              <a:t>1.1</a:t>
            </a:r>
            <a:r>
              <a:rPr lang="zh-CN" altLang="en-US" dirty="0" smtClean="0"/>
              <a:t>改正性维护</a:t>
            </a:r>
            <a:endParaRPr lang="zh-CN" altLang="en-US" dirty="0"/>
          </a:p>
        </p:txBody>
      </p:sp>
      <p:sp>
        <p:nvSpPr>
          <p:cNvPr id="3" name="页脚占位符 2">
            <a:extLst>
              <a:ext uri="{FF2B5EF4-FFF2-40B4-BE49-F238E27FC236}">
                <a16:creationId xmlns:a16="http://schemas.microsoft.com/office/drawing/2014/main" xmlns="" id="{97A350F5-1103-4789-BA97-CC96A084DF23}"/>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7D2F3C2E-2287-46E0-9556-354518661AE3}"/>
              </a:ext>
            </a:extLst>
          </p:cNvPr>
          <p:cNvSpPr>
            <a:spLocks noGrp="1"/>
          </p:cNvSpPr>
          <p:nvPr>
            <p:ph type="sldNum" sz="quarter" idx="12"/>
          </p:nvPr>
        </p:nvSpPr>
        <p:spPr/>
        <p:txBody>
          <a:bodyPr/>
          <a:lstStyle/>
          <a:p>
            <a:fld id="{5DD3DB80-B894-403A-B48E-6FDC1A72010E}" type="slidenum">
              <a:rPr lang="zh-CN" altLang="en-US" smtClean="0"/>
              <a:pPr/>
              <a:t>5</a:t>
            </a:fld>
            <a:endParaRPr lang="zh-CN" altLang="en-US" dirty="0"/>
          </a:p>
        </p:txBody>
      </p:sp>
      <p:grpSp>
        <p:nvGrpSpPr>
          <p:cNvPr id="5" name="206cb7d8-6181-4b22-b3d9-ea98bd0a80c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7B2C6543-7F6D-4E72-99E0-471376D299A6}"/>
              </a:ext>
            </a:extLst>
          </p:cNvPr>
          <p:cNvGrpSpPr>
            <a:grpSpLocks noChangeAspect="1"/>
          </p:cNvGrpSpPr>
          <p:nvPr>
            <p:custDataLst>
              <p:tags r:id="rId1"/>
            </p:custDataLst>
          </p:nvPr>
        </p:nvGrpSpPr>
        <p:grpSpPr>
          <a:xfrm>
            <a:off x="687279" y="1123950"/>
            <a:ext cx="10833208" cy="5019675"/>
            <a:chOff x="687279" y="1123950"/>
            <a:chExt cx="10833208" cy="5019675"/>
          </a:xfrm>
        </p:grpSpPr>
        <p:sp>
          <p:nvSpPr>
            <p:cNvPr id="6" name="ïSḻïḓé">
              <a:extLst>
                <a:ext uri="{FF2B5EF4-FFF2-40B4-BE49-F238E27FC236}">
                  <a16:creationId xmlns:a16="http://schemas.microsoft.com/office/drawing/2014/main" xmlns="" id="{6BA28D15-BD50-4301-BE7E-9BD3734725E7}"/>
                </a:ext>
              </a:extLst>
            </p:cNvPr>
            <p:cNvSpPr/>
            <p:nvPr/>
          </p:nvSpPr>
          <p:spPr>
            <a:xfrm>
              <a:off x="5988713" y="3330799"/>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7" name="íSľîḋè">
              <a:extLst>
                <a:ext uri="{FF2B5EF4-FFF2-40B4-BE49-F238E27FC236}">
                  <a16:creationId xmlns:a16="http://schemas.microsoft.com/office/drawing/2014/main" xmlns="" id="{D5955105-B4CF-47EB-8C64-55F7AB04C170}"/>
                </a:ext>
              </a:extLst>
            </p:cNvPr>
            <p:cNvSpPr/>
            <p:nvPr/>
          </p:nvSpPr>
          <p:spPr>
            <a:xfrm>
              <a:off x="5988713" y="1864217"/>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blipFill>
              <a:blip r:embed="rId3"/>
              <a:stretch>
                <a:fillRect l="-14464" r="-1422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algn="ctr"/>
              <a:endParaRPr lang="zh-CN" altLang="en-US" sz="1600" dirty="0">
                <a:solidFill>
                  <a:schemeClr val="lt1"/>
                </a:solidFill>
              </a:endParaRPr>
            </a:p>
          </p:txBody>
        </p:sp>
        <p:sp>
          <p:nvSpPr>
            <p:cNvPr id="8" name="î$lîḋe">
              <a:extLst>
                <a:ext uri="{FF2B5EF4-FFF2-40B4-BE49-F238E27FC236}">
                  <a16:creationId xmlns:a16="http://schemas.microsoft.com/office/drawing/2014/main" xmlns="" id="{83D36015-0018-4360-8726-23FAB916A048}"/>
                </a:ext>
              </a:extLst>
            </p:cNvPr>
            <p:cNvSpPr/>
            <p:nvPr/>
          </p:nvSpPr>
          <p:spPr>
            <a:xfrm>
              <a:off x="7317633" y="2609792"/>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9" name="ïṡľïḋé">
              <a:extLst>
                <a:ext uri="{FF2B5EF4-FFF2-40B4-BE49-F238E27FC236}">
                  <a16:creationId xmlns:a16="http://schemas.microsoft.com/office/drawing/2014/main" xmlns="" id="{F689ADBC-C284-421E-A26A-C8B4E6D9FE22}"/>
                </a:ext>
              </a:extLst>
            </p:cNvPr>
            <p:cNvSpPr/>
            <p:nvPr/>
          </p:nvSpPr>
          <p:spPr>
            <a:xfrm>
              <a:off x="7317633" y="1143712"/>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zh-CN" altLang="en-US" sz="1600" b="1" dirty="0" smtClean="0">
                  <a:solidFill>
                    <a:schemeClr val="tx1"/>
                  </a:solidFill>
                </a:rPr>
                <a:t>改正原来</a:t>
              </a:r>
              <a:endParaRPr lang="en-US" altLang="zh-CN" sz="1600" b="1" dirty="0" smtClean="0">
                <a:solidFill>
                  <a:schemeClr val="tx1"/>
                </a:solidFill>
              </a:endParaRPr>
            </a:p>
            <a:p>
              <a:pPr algn="ctr" defTabSz="1377950">
                <a:lnSpc>
                  <a:spcPct val="90000"/>
                </a:lnSpc>
                <a:spcBef>
                  <a:spcPct val="0"/>
                </a:spcBef>
                <a:spcAft>
                  <a:spcPct val="35000"/>
                </a:spcAft>
              </a:pPr>
              <a:r>
                <a:rPr lang="zh-CN" altLang="en-US" sz="1600" b="1" dirty="0" smtClean="0">
                  <a:solidFill>
                    <a:schemeClr val="tx1"/>
                  </a:solidFill>
                </a:rPr>
                <a:t>程序开关使</a:t>
              </a:r>
              <a:endParaRPr lang="en-US" altLang="zh-CN" sz="1600" b="1" dirty="0" smtClean="0">
                <a:solidFill>
                  <a:schemeClr val="tx1"/>
                </a:solidFill>
              </a:endParaRPr>
            </a:p>
            <a:p>
              <a:pPr algn="ctr" defTabSz="1377950">
                <a:lnSpc>
                  <a:spcPct val="90000"/>
                </a:lnSpc>
                <a:spcBef>
                  <a:spcPct val="0"/>
                </a:spcBef>
                <a:spcAft>
                  <a:spcPct val="35000"/>
                </a:spcAft>
              </a:pPr>
              <a:r>
                <a:rPr lang="zh-CN" altLang="en-US" sz="1600" b="1" dirty="0" smtClean="0">
                  <a:solidFill>
                    <a:schemeClr val="tx1"/>
                  </a:solidFill>
                </a:rPr>
                <a:t>用的错误</a:t>
              </a:r>
              <a:endParaRPr lang="zh-CN" altLang="en-US" sz="1600" b="1" dirty="0">
                <a:solidFill>
                  <a:schemeClr val="tx1"/>
                </a:solidFill>
              </a:endParaRPr>
            </a:p>
          </p:txBody>
        </p:sp>
        <p:sp>
          <p:nvSpPr>
            <p:cNvPr id="10" name="iŝḻidè">
              <a:extLst>
                <a:ext uri="{FF2B5EF4-FFF2-40B4-BE49-F238E27FC236}">
                  <a16:creationId xmlns:a16="http://schemas.microsoft.com/office/drawing/2014/main" xmlns="" id="{590695B0-FE9F-45F7-A281-47E4028E6A7F}"/>
                </a:ext>
              </a:extLst>
            </p:cNvPr>
            <p:cNvSpPr/>
            <p:nvPr/>
          </p:nvSpPr>
          <p:spPr>
            <a:xfrm>
              <a:off x="8647506" y="1883772"/>
              <a:ext cx="1545013" cy="1326190"/>
            </a:xfrm>
            <a:prstGeom prst="hexagon">
              <a:avLst>
                <a:gd name="adj" fmla="val 25000"/>
                <a:gd name="vf" fmla="val 115470"/>
              </a:avLst>
            </a:prstGeom>
            <a:blipFill>
              <a:blip r:embed="rId4"/>
              <a:stretch>
                <a:fillRect t="-23030" b="-2259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11" name="ïsľîḋê">
              <a:extLst>
                <a:ext uri="{FF2B5EF4-FFF2-40B4-BE49-F238E27FC236}">
                  <a16:creationId xmlns:a16="http://schemas.microsoft.com/office/drawing/2014/main" xmlns="" id="{9D901782-333B-477E-849F-B918C11C3881}"/>
                </a:ext>
              </a:extLst>
            </p:cNvPr>
            <p:cNvSpPr/>
            <p:nvPr/>
          </p:nvSpPr>
          <p:spPr>
            <a:xfrm>
              <a:off x="8647506" y="3347846"/>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zh-CN" altLang="en-US" sz="1600" b="1" dirty="0" smtClean="0">
                  <a:solidFill>
                    <a:schemeClr val="tx1"/>
                  </a:solidFill>
                </a:rPr>
                <a:t>解决原来</a:t>
              </a:r>
              <a:endParaRPr lang="en-US" altLang="zh-CN" sz="1600" b="1" dirty="0">
                <a:solidFill>
                  <a:schemeClr val="tx1"/>
                </a:solidFill>
              </a:endParaRPr>
            </a:p>
            <a:p>
              <a:pPr algn="ctr" defTabSz="1377950">
                <a:lnSpc>
                  <a:spcPct val="90000"/>
                </a:lnSpc>
                <a:spcBef>
                  <a:spcPct val="0"/>
                </a:spcBef>
                <a:spcAft>
                  <a:spcPct val="35000"/>
                </a:spcAft>
              </a:pPr>
              <a:r>
                <a:rPr lang="zh-CN" altLang="en-US" sz="1600" b="1" dirty="0" smtClean="0">
                  <a:solidFill>
                    <a:schemeClr val="tx1"/>
                  </a:solidFill>
                </a:rPr>
                <a:t>程序中遗漏</a:t>
              </a:r>
              <a:endParaRPr lang="en-US" altLang="zh-CN" sz="1600" b="1" dirty="0" smtClean="0">
                <a:solidFill>
                  <a:schemeClr val="tx1"/>
                </a:solidFill>
              </a:endParaRPr>
            </a:p>
            <a:p>
              <a:pPr algn="ctr" defTabSz="1377950">
                <a:lnSpc>
                  <a:spcPct val="90000"/>
                </a:lnSpc>
                <a:spcBef>
                  <a:spcPct val="0"/>
                </a:spcBef>
                <a:spcAft>
                  <a:spcPct val="35000"/>
                </a:spcAft>
              </a:pPr>
              <a:r>
                <a:rPr lang="zh-CN" altLang="en-US" sz="1600" b="1" dirty="0" smtClean="0">
                  <a:solidFill>
                    <a:schemeClr val="tx1"/>
                  </a:solidFill>
                </a:rPr>
                <a:t>处理文件最后一</a:t>
              </a:r>
              <a:endParaRPr lang="en-US" altLang="zh-CN" sz="1600" b="1" dirty="0" smtClean="0">
                <a:solidFill>
                  <a:schemeClr val="tx1"/>
                </a:solidFill>
              </a:endParaRPr>
            </a:p>
            <a:p>
              <a:pPr algn="ctr" defTabSz="1377950">
                <a:lnSpc>
                  <a:spcPct val="90000"/>
                </a:lnSpc>
                <a:spcBef>
                  <a:spcPct val="0"/>
                </a:spcBef>
                <a:spcAft>
                  <a:spcPct val="35000"/>
                </a:spcAft>
              </a:pPr>
              <a:r>
                <a:rPr lang="zh-CN" altLang="en-US" sz="1600" b="1" dirty="0" smtClean="0">
                  <a:solidFill>
                    <a:schemeClr val="tx1"/>
                  </a:solidFill>
                </a:rPr>
                <a:t>个记录的问题</a:t>
              </a:r>
              <a:endParaRPr lang="zh-CN" altLang="en-US" sz="1600" b="1" dirty="0">
                <a:solidFill>
                  <a:schemeClr val="tx1"/>
                </a:solidFill>
              </a:endParaRPr>
            </a:p>
          </p:txBody>
        </p:sp>
        <p:sp>
          <p:nvSpPr>
            <p:cNvPr id="12" name="ïśḻiḑè">
              <a:extLst>
                <a:ext uri="{FF2B5EF4-FFF2-40B4-BE49-F238E27FC236}">
                  <a16:creationId xmlns:a16="http://schemas.microsoft.com/office/drawing/2014/main" xmlns="" id="{C98D2083-1328-48C6-ABEE-1677748E881A}"/>
                </a:ext>
              </a:extLst>
            </p:cNvPr>
            <p:cNvSpPr/>
            <p:nvPr/>
          </p:nvSpPr>
          <p:spPr>
            <a:xfrm>
              <a:off x="7317633" y="4073866"/>
              <a:ext cx="1545013" cy="1326190"/>
            </a:xfrm>
            <a:prstGeom prst="hexagon">
              <a:avLst>
                <a:gd name="adj" fmla="val 25000"/>
                <a:gd name="vf" fmla="val 115470"/>
              </a:avLst>
            </a:prstGeom>
            <a:blipFill>
              <a:blip r:embed="rId4"/>
              <a:stretch>
                <a:fillRect t="-23030" b="-2259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13" name="îsḷiḑé">
              <a:extLst>
                <a:ext uri="{FF2B5EF4-FFF2-40B4-BE49-F238E27FC236}">
                  <a16:creationId xmlns:a16="http://schemas.microsoft.com/office/drawing/2014/main" xmlns="" id="{B5DF41DD-23E8-4B38-B3BB-0C2B58E3B979}"/>
                </a:ext>
              </a:extLst>
            </p:cNvPr>
            <p:cNvSpPr/>
            <p:nvPr/>
          </p:nvSpPr>
          <p:spPr>
            <a:xfrm>
              <a:off x="9969763" y="4090914"/>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blipFill>
              <a:blip r:embed="rId3"/>
              <a:stretch>
                <a:fillRect l="-14464" r="-1422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algn="ctr"/>
              <a:endParaRPr lang="zh-CN" altLang="en-US" sz="1600" dirty="0">
                <a:solidFill>
                  <a:schemeClr val="lt1"/>
                </a:solidFill>
              </a:endParaRPr>
            </a:p>
          </p:txBody>
        </p:sp>
        <p:sp>
          <p:nvSpPr>
            <p:cNvPr id="14" name="ïśľïḓé">
              <a:extLst>
                <a:ext uri="{FF2B5EF4-FFF2-40B4-BE49-F238E27FC236}">
                  <a16:creationId xmlns:a16="http://schemas.microsoft.com/office/drawing/2014/main" xmlns="" id="{DB225B9A-EE82-41D3-B933-E1C4BC6B52ED}"/>
                </a:ext>
              </a:extLst>
            </p:cNvPr>
            <p:cNvSpPr/>
            <p:nvPr/>
          </p:nvSpPr>
          <p:spPr>
            <a:xfrm>
              <a:off x="8640843" y="4817435"/>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15" name="ïşḷíḓe">
              <a:extLst>
                <a:ext uri="{FF2B5EF4-FFF2-40B4-BE49-F238E27FC236}">
                  <a16:creationId xmlns:a16="http://schemas.microsoft.com/office/drawing/2014/main" xmlns="" id="{B8C8BA6C-D7F0-4192-98CD-E831000FD317}"/>
                </a:ext>
              </a:extLst>
            </p:cNvPr>
            <p:cNvSpPr/>
            <p:nvPr/>
          </p:nvSpPr>
          <p:spPr>
            <a:xfrm>
              <a:off x="9975474" y="1158253"/>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zh-CN" altLang="en-US" sz="1600" b="1" dirty="0" smtClean="0">
                  <a:solidFill>
                    <a:schemeClr val="tx1"/>
                  </a:solidFill>
                </a:rPr>
                <a:t>改正开发时</a:t>
              </a:r>
              <a:endParaRPr lang="en-US" altLang="zh-CN" sz="1600" b="1" dirty="0" smtClean="0">
                <a:solidFill>
                  <a:schemeClr val="tx1"/>
                </a:solidFill>
              </a:endParaRPr>
            </a:p>
            <a:p>
              <a:pPr algn="ctr" defTabSz="1377950">
                <a:lnSpc>
                  <a:spcPct val="90000"/>
                </a:lnSpc>
                <a:spcBef>
                  <a:spcPct val="0"/>
                </a:spcBef>
                <a:spcAft>
                  <a:spcPct val="35000"/>
                </a:spcAft>
              </a:pPr>
              <a:r>
                <a:rPr lang="zh-CN" altLang="en-US" sz="1600" b="1" dirty="0" smtClean="0">
                  <a:solidFill>
                    <a:schemeClr val="tx1"/>
                  </a:solidFill>
                </a:rPr>
                <a:t>未能测试各种情</a:t>
              </a:r>
              <a:endParaRPr lang="en-US" altLang="zh-CN" sz="1600" b="1" dirty="0" smtClean="0">
                <a:solidFill>
                  <a:schemeClr val="tx1"/>
                </a:solidFill>
              </a:endParaRPr>
            </a:p>
            <a:p>
              <a:pPr algn="ctr" defTabSz="1377950">
                <a:lnSpc>
                  <a:spcPct val="90000"/>
                </a:lnSpc>
                <a:spcBef>
                  <a:spcPct val="0"/>
                </a:spcBef>
                <a:spcAft>
                  <a:spcPct val="35000"/>
                </a:spcAft>
              </a:pPr>
              <a:r>
                <a:rPr lang="zh-CN" altLang="en-US" sz="1600" b="1" dirty="0" smtClean="0">
                  <a:solidFill>
                    <a:schemeClr val="tx1"/>
                  </a:solidFill>
                </a:rPr>
                <a:t>况带的问题</a:t>
              </a:r>
              <a:endParaRPr lang="zh-CN" altLang="en-US" sz="1600" b="1" dirty="0">
                <a:solidFill>
                  <a:schemeClr val="tx1"/>
                </a:solidFill>
              </a:endParaRPr>
            </a:p>
          </p:txBody>
        </p:sp>
        <p:sp>
          <p:nvSpPr>
            <p:cNvPr id="16" name="îSḻiḑe">
              <a:extLst>
                <a:ext uri="{FF2B5EF4-FFF2-40B4-BE49-F238E27FC236}">
                  <a16:creationId xmlns:a16="http://schemas.microsoft.com/office/drawing/2014/main" xmlns="" id="{070F0F56-9FAA-46D6-8E93-8B4B979482B6}"/>
                </a:ext>
              </a:extLst>
            </p:cNvPr>
            <p:cNvSpPr/>
            <p:nvPr/>
          </p:nvSpPr>
          <p:spPr>
            <a:xfrm>
              <a:off x="9975474" y="2622327"/>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20" name="ïṧḻíḑê">
              <a:extLst>
                <a:ext uri="{FF2B5EF4-FFF2-40B4-BE49-F238E27FC236}">
                  <a16:creationId xmlns:a16="http://schemas.microsoft.com/office/drawing/2014/main" xmlns="" id="{6F119720-1997-4847-9F17-31D0146DB60F}"/>
                </a:ext>
              </a:extLst>
            </p:cNvPr>
            <p:cNvSpPr/>
            <p:nvPr/>
          </p:nvSpPr>
          <p:spPr>
            <a:xfrm>
              <a:off x="687279" y="2374059"/>
              <a:ext cx="4194314" cy="211001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r>
                <a:rPr lang="en-US" altLang="zh-CN" sz="1200" dirty="0"/>
                <a:t> </a:t>
              </a:r>
              <a:r>
                <a:rPr lang="en-US" altLang="zh-CN" sz="1200" dirty="0" smtClean="0"/>
                <a:t>        </a:t>
              </a:r>
              <a:r>
                <a:rPr lang="zh-CN" altLang="en-US" sz="1600" dirty="0" smtClean="0"/>
                <a:t>因为</a:t>
              </a:r>
              <a:r>
                <a:rPr lang="zh-CN" altLang="en-US" sz="1600" dirty="0"/>
                <a:t>软件测试不可能暴露出一个大型软件系统中所有潜藏的错误，所以必然会有</a:t>
              </a:r>
              <a:r>
                <a:rPr lang="zh-CN" altLang="en-US" sz="1600" dirty="0">
                  <a:solidFill>
                    <a:srgbClr val="FF0000"/>
                  </a:solidFill>
                </a:rPr>
                <a:t>第一项维护</a:t>
              </a:r>
              <a:r>
                <a:rPr lang="zh-CN" altLang="en-US" sz="1600" dirty="0" smtClean="0">
                  <a:solidFill>
                    <a:srgbClr val="FF0000"/>
                  </a:solidFill>
                </a:rPr>
                <a:t>活动</a:t>
              </a:r>
              <a:r>
                <a:rPr lang="zh-CN" altLang="en-US" sz="1600" dirty="0" smtClean="0"/>
                <a:t>：在任何大型程序的使用期间，用户必然会发现程序错误，并且把他们遇到的问题报告给维护人员。把诊断和改正错误的过程称为改正性维护。</a:t>
              </a:r>
              <a:endParaRPr lang="en-US" altLang="zh-CN" sz="1600" dirty="0"/>
            </a:p>
          </p:txBody>
        </p:sp>
        <p:cxnSp>
          <p:nvCxnSpPr>
            <p:cNvPr id="18" name="直接连接符 17">
              <a:extLst>
                <a:ext uri="{FF2B5EF4-FFF2-40B4-BE49-F238E27FC236}">
                  <a16:creationId xmlns:a16="http://schemas.microsoft.com/office/drawing/2014/main" xmlns="" id="{0E958E47-B088-471D-9E8C-831446027D5D}"/>
                </a:ext>
              </a:extLst>
            </p:cNvPr>
            <p:cNvCxnSpPr/>
            <p:nvPr/>
          </p:nvCxnSpPr>
          <p:spPr>
            <a:xfrm>
              <a:off x="5376000" y="112395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ïş1íḍê">
              <a:extLst>
                <a:ext uri="{FF2B5EF4-FFF2-40B4-BE49-F238E27FC236}">
                  <a16:creationId xmlns:a16="http://schemas.microsoft.com/office/drawing/2014/main" xmlns="" id="{7DDAF1D0-4628-4EB8-84E9-730C4DD9A1C8}"/>
                </a:ext>
              </a:extLst>
            </p:cNvPr>
            <p:cNvSpPr/>
            <p:nvPr/>
          </p:nvSpPr>
          <p:spPr>
            <a:xfrm>
              <a:off x="5988713" y="4817435"/>
              <a:ext cx="1545013" cy="1326190"/>
            </a:xfrm>
            <a:prstGeom prst="hexagon">
              <a:avLst>
                <a:gd name="adj" fmla="val 25000"/>
                <a:gd name="vf" fmla="val 115470"/>
              </a:avLst>
            </a:pr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endParaRPr lang="zh-CN" altLang="en-US" sz="1600" b="1" dirty="0">
                <a:solidFill>
                  <a:schemeClr val="tx1"/>
                </a:solidFill>
              </a:endParaRPr>
            </a:p>
          </p:txBody>
        </p:sp>
      </p:grpSp>
    </p:spTree>
    <p:extLst>
      <p:ext uri="{BB962C8B-B14F-4D97-AF65-F5344CB8AC3E}">
        <p14:creationId xmlns:p14="http://schemas.microsoft.com/office/powerpoint/2010/main" val="11699140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63AEA85-E6CE-4F34-9189-1482F36923CC}"/>
              </a:ext>
            </a:extLst>
          </p:cNvPr>
          <p:cNvSpPr>
            <a:spLocks noGrp="1"/>
          </p:cNvSpPr>
          <p:nvPr>
            <p:ph type="title"/>
          </p:nvPr>
        </p:nvSpPr>
        <p:spPr/>
        <p:txBody>
          <a:bodyPr/>
          <a:lstStyle/>
          <a:p>
            <a:r>
              <a:rPr lang="zh-CN" altLang="en-US" dirty="0" smtClean="0"/>
              <a:t>软件改正性维护度量</a:t>
            </a:r>
            <a:endParaRPr lang="zh-CN" altLang="en-US" dirty="0"/>
          </a:p>
        </p:txBody>
      </p:sp>
      <p:sp>
        <p:nvSpPr>
          <p:cNvPr id="3" name="页脚占位符 2">
            <a:extLst>
              <a:ext uri="{FF2B5EF4-FFF2-40B4-BE49-F238E27FC236}">
                <a16:creationId xmlns:a16="http://schemas.microsoft.com/office/drawing/2014/main" xmlns="" id="{9E85F9EA-81CB-4E65-81DC-A0CAECB30433}"/>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11BBFAE1-3900-472B-B390-834ED42A1694}"/>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grpSp>
        <p:nvGrpSpPr>
          <p:cNvPr id="5" name="bf5d4b25-22dc-473a-b4aa-26e808e2eed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7F886EF7-0D80-42C1-835E-A780D3DC88D9}"/>
              </a:ext>
            </a:extLst>
          </p:cNvPr>
          <p:cNvGrpSpPr>
            <a:grpSpLocks noChangeAspect="1"/>
          </p:cNvGrpSpPr>
          <p:nvPr>
            <p:custDataLst>
              <p:tags r:id="rId1"/>
            </p:custDataLst>
          </p:nvPr>
        </p:nvGrpSpPr>
        <p:grpSpPr>
          <a:xfrm>
            <a:off x="697279" y="1541076"/>
            <a:ext cx="10505805" cy="4194950"/>
            <a:chOff x="687279" y="1541076"/>
            <a:chExt cx="10505804" cy="4194950"/>
          </a:xfrm>
        </p:grpSpPr>
        <p:grpSp>
          <p:nvGrpSpPr>
            <p:cNvPr id="6" name="iṧļîdè">
              <a:extLst>
                <a:ext uri="{FF2B5EF4-FFF2-40B4-BE49-F238E27FC236}">
                  <a16:creationId xmlns:a16="http://schemas.microsoft.com/office/drawing/2014/main" xmlns="" id="{96577A13-53B5-41CB-A5AD-39E460F5843E}"/>
                </a:ext>
              </a:extLst>
            </p:cNvPr>
            <p:cNvGrpSpPr/>
            <p:nvPr/>
          </p:nvGrpSpPr>
          <p:grpSpPr>
            <a:xfrm>
              <a:off x="6807200" y="1541076"/>
              <a:ext cx="4385883" cy="4194950"/>
              <a:chOff x="4078514" y="1928366"/>
              <a:chExt cx="4062084" cy="3885246"/>
            </a:xfrm>
          </p:grpSpPr>
          <p:sp>
            <p:nvSpPr>
              <p:cNvPr id="32" name="işlïḋê">
                <a:extLst>
                  <a:ext uri="{FF2B5EF4-FFF2-40B4-BE49-F238E27FC236}">
                    <a16:creationId xmlns:a16="http://schemas.microsoft.com/office/drawing/2014/main" xmlns="" id="{6489EBC8-99AB-4DA4-B6EB-8C12190A348A}"/>
                  </a:ext>
                </a:extLst>
              </p:cNvPr>
              <p:cNvSpPr/>
              <p:nvPr/>
            </p:nvSpPr>
            <p:spPr>
              <a:xfrm>
                <a:off x="4078514" y="1942600"/>
                <a:ext cx="1925415" cy="3871012"/>
              </a:xfrm>
              <a:custGeom>
                <a:avLst/>
                <a:gdLst/>
                <a:ahLst/>
                <a:cxnLst>
                  <a:cxn ang="0">
                    <a:pos x="wd2" y="hd2"/>
                  </a:cxn>
                  <a:cxn ang="5400000">
                    <a:pos x="wd2" y="hd2"/>
                  </a:cxn>
                  <a:cxn ang="10800000">
                    <a:pos x="wd2" y="hd2"/>
                  </a:cxn>
                  <a:cxn ang="16200000">
                    <a:pos x="wd2" y="hd2"/>
                  </a:cxn>
                </a:cxnLst>
                <a:rect l="0" t="0" r="r" b="b"/>
                <a:pathLst>
                  <a:path w="21600" h="21600" extrusionOk="0">
                    <a:moveTo>
                      <a:pt x="19380" y="17858"/>
                    </a:moveTo>
                    <a:cubicBezTo>
                      <a:pt x="17609" y="18189"/>
                      <a:pt x="15708" y="17694"/>
                      <a:pt x="15211" y="16791"/>
                    </a:cubicBezTo>
                    <a:cubicBezTo>
                      <a:pt x="15116" y="16619"/>
                      <a:pt x="15650" y="16547"/>
                      <a:pt x="15745" y="16718"/>
                    </a:cubicBezTo>
                    <a:cubicBezTo>
                      <a:pt x="16167" y="17486"/>
                      <a:pt x="17744" y="17870"/>
                      <a:pt x="19233" y="17592"/>
                    </a:cubicBezTo>
                    <a:cubicBezTo>
                      <a:pt x="19569" y="17530"/>
                      <a:pt x="19711" y="17796"/>
                      <a:pt x="19380" y="17858"/>
                    </a:cubicBezTo>
                    <a:close/>
                    <a:moveTo>
                      <a:pt x="17044" y="9573"/>
                    </a:moveTo>
                    <a:cubicBezTo>
                      <a:pt x="17207" y="9416"/>
                      <a:pt x="17685" y="9555"/>
                      <a:pt x="17522" y="9713"/>
                    </a:cubicBezTo>
                    <a:cubicBezTo>
                      <a:pt x="16980" y="10239"/>
                      <a:pt x="17082" y="10849"/>
                      <a:pt x="17754" y="11332"/>
                    </a:cubicBezTo>
                    <a:cubicBezTo>
                      <a:pt x="17958" y="11479"/>
                      <a:pt x="17477" y="11616"/>
                      <a:pt x="17275" y="11471"/>
                    </a:cubicBezTo>
                    <a:cubicBezTo>
                      <a:pt x="16490" y="10906"/>
                      <a:pt x="16416" y="10183"/>
                      <a:pt x="17044" y="9573"/>
                    </a:cubicBezTo>
                    <a:close/>
                    <a:moveTo>
                      <a:pt x="5002" y="8390"/>
                    </a:moveTo>
                    <a:cubicBezTo>
                      <a:pt x="4505" y="8739"/>
                      <a:pt x="4407" y="9148"/>
                      <a:pt x="4722" y="9546"/>
                    </a:cubicBezTo>
                    <a:cubicBezTo>
                      <a:pt x="4854" y="9712"/>
                      <a:pt x="4318" y="9782"/>
                      <a:pt x="4188" y="9619"/>
                    </a:cubicBezTo>
                    <a:cubicBezTo>
                      <a:pt x="3825" y="9161"/>
                      <a:pt x="3952" y="8652"/>
                      <a:pt x="4524" y="8251"/>
                    </a:cubicBezTo>
                    <a:cubicBezTo>
                      <a:pt x="4728" y="8107"/>
                      <a:pt x="5208" y="8245"/>
                      <a:pt x="5002" y="8390"/>
                    </a:cubicBezTo>
                    <a:close/>
                    <a:moveTo>
                      <a:pt x="12996" y="3168"/>
                    </a:moveTo>
                    <a:cubicBezTo>
                      <a:pt x="12014" y="3098"/>
                      <a:pt x="11071" y="3427"/>
                      <a:pt x="10814" y="3896"/>
                    </a:cubicBezTo>
                    <a:cubicBezTo>
                      <a:pt x="10720" y="4067"/>
                      <a:pt x="10185" y="3995"/>
                      <a:pt x="10280" y="3823"/>
                    </a:cubicBezTo>
                    <a:cubicBezTo>
                      <a:pt x="10623" y="3196"/>
                      <a:pt x="11863" y="2811"/>
                      <a:pt x="13144" y="2903"/>
                    </a:cubicBezTo>
                    <a:cubicBezTo>
                      <a:pt x="13496" y="2927"/>
                      <a:pt x="13345" y="3193"/>
                      <a:pt x="12996" y="3168"/>
                    </a:cubicBezTo>
                    <a:close/>
                    <a:moveTo>
                      <a:pt x="21600" y="275"/>
                    </a:moveTo>
                    <a:cubicBezTo>
                      <a:pt x="20900" y="101"/>
                      <a:pt x="20112" y="0"/>
                      <a:pt x="19275" y="0"/>
                    </a:cubicBezTo>
                    <a:cubicBezTo>
                      <a:pt x="17042" y="0"/>
                      <a:pt x="15139" y="699"/>
                      <a:pt x="14399" y="1682"/>
                    </a:cubicBezTo>
                    <a:cubicBezTo>
                      <a:pt x="14477" y="1868"/>
                      <a:pt x="14588" y="2052"/>
                      <a:pt x="14739" y="2229"/>
                    </a:cubicBezTo>
                    <a:cubicBezTo>
                      <a:pt x="15231" y="2809"/>
                      <a:pt x="16210" y="3520"/>
                      <a:pt x="17552" y="3629"/>
                    </a:cubicBezTo>
                    <a:cubicBezTo>
                      <a:pt x="17600" y="3534"/>
                      <a:pt x="17674" y="3443"/>
                      <a:pt x="17787" y="3359"/>
                    </a:cubicBezTo>
                    <a:cubicBezTo>
                      <a:pt x="18227" y="3029"/>
                      <a:pt x="18888" y="2846"/>
                      <a:pt x="19687" y="2904"/>
                    </a:cubicBezTo>
                    <a:cubicBezTo>
                      <a:pt x="20039" y="2928"/>
                      <a:pt x="19889" y="3194"/>
                      <a:pt x="19539" y="3169"/>
                    </a:cubicBezTo>
                    <a:cubicBezTo>
                      <a:pt x="18886" y="3122"/>
                      <a:pt x="18234" y="3377"/>
                      <a:pt x="18104" y="3695"/>
                    </a:cubicBezTo>
                    <a:cubicBezTo>
                      <a:pt x="17977" y="4003"/>
                      <a:pt x="18131" y="4287"/>
                      <a:pt x="18431" y="4558"/>
                    </a:cubicBezTo>
                    <a:cubicBezTo>
                      <a:pt x="18604" y="4714"/>
                      <a:pt x="18126" y="4852"/>
                      <a:pt x="17953" y="4697"/>
                    </a:cubicBezTo>
                    <a:cubicBezTo>
                      <a:pt x="17697" y="4466"/>
                      <a:pt x="17498" y="4178"/>
                      <a:pt x="17492" y="3898"/>
                    </a:cubicBezTo>
                    <a:cubicBezTo>
                      <a:pt x="17471" y="3898"/>
                      <a:pt x="17450" y="3898"/>
                      <a:pt x="17428" y="3896"/>
                    </a:cubicBezTo>
                    <a:cubicBezTo>
                      <a:pt x="15958" y="3786"/>
                      <a:pt x="14866" y="3038"/>
                      <a:pt x="14296" y="2410"/>
                    </a:cubicBezTo>
                    <a:cubicBezTo>
                      <a:pt x="14082" y="2175"/>
                      <a:pt x="13929" y="1928"/>
                      <a:pt x="13836" y="1676"/>
                    </a:cubicBezTo>
                    <a:cubicBezTo>
                      <a:pt x="13317" y="1555"/>
                      <a:pt x="12739" y="1488"/>
                      <a:pt x="12130" y="1488"/>
                    </a:cubicBezTo>
                    <a:cubicBezTo>
                      <a:pt x="9897" y="1488"/>
                      <a:pt x="8086" y="2388"/>
                      <a:pt x="8086" y="3499"/>
                    </a:cubicBezTo>
                    <a:cubicBezTo>
                      <a:pt x="8086" y="3511"/>
                      <a:pt x="8088" y="3523"/>
                      <a:pt x="8089" y="3535"/>
                    </a:cubicBezTo>
                    <a:cubicBezTo>
                      <a:pt x="5547" y="3632"/>
                      <a:pt x="3544" y="4689"/>
                      <a:pt x="3544" y="5978"/>
                    </a:cubicBezTo>
                    <a:cubicBezTo>
                      <a:pt x="3544" y="6103"/>
                      <a:pt x="3565" y="6224"/>
                      <a:pt x="3601" y="6342"/>
                    </a:cubicBezTo>
                    <a:cubicBezTo>
                      <a:pt x="4829" y="6852"/>
                      <a:pt x="6276" y="7234"/>
                      <a:pt x="7871" y="7342"/>
                    </a:cubicBezTo>
                    <a:cubicBezTo>
                      <a:pt x="8435" y="7380"/>
                      <a:pt x="9011" y="7381"/>
                      <a:pt x="9578" y="7347"/>
                    </a:cubicBezTo>
                    <a:cubicBezTo>
                      <a:pt x="8505" y="7062"/>
                      <a:pt x="7829" y="6470"/>
                      <a:pt x="7887" y="5855"/>
                    </a:cubicBezTo>
                    <a:cubicBezTo>
                      <a:pt x="7372" y="5665"/>
                      <a:pt x="7075" y="5360"/>
                      <a:pt x="6910" y="5049"/>
                    </a:cubicBezTo>
                    <a:cubicBezTo>
                      <a:pt x="6817" y="4877"/>
                      <a:pt x="7351" y="4804"/>
                      <a:pt x="7444" y="4976"/>
                    </a:cubicBezTo>
                    <a:cubicBezTo>
                      <a:pt x="7559" y="5192"/>
                      <a:pt x="7747" y="5441"/>
                      <a:pt x="8101" y="5596"/>
                    </a:cubicBezTo>
                    <a:cubicBezTo>
                      <a:pt x="8236" y="5584"/>
                      <a:pt x="8401" y="5627"/>
                      <a:pt x="8445" y="5702"/>
                    </a:cubicBezTo>
                    <a:cubicBezTo>
                      <a:pt x="8883" y="5795"/>
                      <a:pt x="9369" y="5772"/>
                      <a:pt x="9696" y="5580"/>
                    </a:cubicBezTo>
                    <a:cubicBezTo>
                      <a:pt x="9928" y="5444"/>
                      <a:pt x="10317" y="5640"/>
                      <a:pt x="10088" y="5775"/>
                    </a:cubicBezTo>
                    <a:cubicBezTo>
                      <a:pt x="9684" y="6011"/>
                      <a:pt x="9015" y="6086"/>
                      <a:pt x="8428" y="5994"/>
                    </a:cubicBezTo>
                    <a:cubicBezTo>
                      <a:pt x="8472" y="6593"/>
                      <a:pt x="9402" y="7124"/>
                      <a:pt x="10602" y="7234"/>
                    </a:cubicBezTo>
                    <a:cubicBezTo>
                      <a:pt x="10618" y="7236"/>
                      <a:pt x="10631" y="7238"/>
                      <a:pt x="10644" y="7240"/>
                    </a:cubicBezTo>
                    <a:cubicBezTo>
                      <a:pt x="11787" y="7074"/>
                      <a:pt x="12825" y="6750"/>
                      <a:pt x="13557" y="6267"/>
                    </a:cubicBezTo>
                    <a:cubicBezTo>
                      <a:pt x="13484" y="6074"/>
                      <a:pt x="13457" y="5874"/>
                      <a:pt x="13440" y="5673"/>
                    </a:cubicBezTo>
                    <a:cubicBezTo>
                      <a:pt x="13425" y="5495"/>
                      <a:pt x="13978" y="5495"/>
                      <a:pt x="13993" y="5673"/>
                    </a:cubicBezTo>
                    <a:cubicBezTo>
                      <a:pt x="14040" y="6209"/>
                      <a:pt x="14404" y="7297"/>
                      <a:pt x="16015" y="7031"/>
                    </a:cubicBezTo>
                    <a:cubicBezTo>
                      <a:pt x="16356" y="6975"/>
                      <a:pt x="16500" y="7241"/>
                      <a:pt x="16163" y="7296"/>
                    </a:cubicBezTo>
                    <a:cubicBezTo>
                      <a:pt x="15452" y="7414"/>
                      <a:pt x="14624" y="7274"/>
                      <a:pt x="14164" y="6979"/>
                    </a:cubicBezTo>
                    <a:cubicBezTo>
                      <a:pt x="13974" y="6857"/>
                      <a:pt x="13836" y="6726"/>
                      <a:pt x="13734" y="6590"/>
                    </a:cubicBezTo>
                    <a:cubicBezTo>
                      <a:pt x="12351" y="7362"/>
                      <a:pt x="10190" y="7747"/>
                      <a:pt x="8119" y="7632"/>
                    </a:cubicBezTo>
                    <a:cubicBezTo>
                      <a:pt x="6419" y="7539"/>
                      <a:pt x="4874" y="7183"/>
                      <a:pt x="3547" y="6674"/>
                    </a:cubicBezTo>
                    <a:cubicBezTo>
                      <a:pt x="2030" y="7077"/>
                      <a:pt x="997" y="7873"/>
                      <a:pt x="997" y="8789"/>
                    </a:cubicBezTo>
                    <a:cubicBezTo>
                      <a:pt x="997" y="9268"/>
                      <a:pt x="1280" y="9713"/>
                      <a:pt x="1766" y="10087"/>
                    </a:cubicBezTo>
                    <a:cubicBezTo>
                      <a:pt x="1763" y="10089"/>
                      <a:pt x="1761" y="10090"/>
                      <a:pt x="1758" y="10091"/>
                    </a:cubicBezTo>
                    <a:cubicBezTo>
                      <a:pt x="2538" y="10495"/>
                      <a:pt x="3581" y="10777"/>
                      <a:pt x="4684" y="10901"/>
                    </a:cubicBezTo>
                    <a:cubicBezTo>
                      <a:pt x="6335" y="11087"/>
                      <a:pt x="8223" y="10915"/>
                      <a:pt x="9093" y="10150"/>
                    </a:cubicBezTo>
                    <a:cubicBezTo>
                      <a:pt x="8703" y="9932"/>
                      <a:pt x="8385" y="9678"/>
                      <a:pt x="8084" y="9430"/>
                    </a:cubicBezTo>
                    <a:cubicBezTo>
                      <a:pt x="7899" y="9277"/>
                      <a:pt x="8378" y="9140"/>
                      <a:pt x="8562" y="9291"/>
                    </a:cubicBezTo>
                    <a:cubicBezTo>
                      <a:pt x="8820" y="9503"/>
                      <a:pt x="9090" y="9735"/>
                      <a:pt x="9425" y="9933"/>
                    </a:cubicBezTo>
                    <a:cubicBezTo>
                      <a:pt x="9583" y="9927"/>
                      <a:pt x="9763" y="10003"/>
                      <a:pt x="9742" y="10099"/>
                    </a:cubicBezTo>
                    <a:cubicBezTo>
                      <a:pt x="9872" y="10160"/>
                      <a:pt x="10012" y="10214"/>
                      <a:pt x="10165" y="10259"/>
                    </a:cubicBezTo>
                    <a:cubicBezTo>
                      <a:pt x="10824" y="10456"/>
                      <a:pt x="11700" y="10520"/>
                      <a:pt x="12310" y="10243"/>
                    </a:cubicBezTo>
                    <a:cubicBezTo>
                      <a:pt x="12573" y="10123"/>
                      <a:pt x="12965" y="10317"/>
                      <a:pt x="12701" y="10438"/>
                    </a:cubicBezTo>
                    <a:cubicBezTo>
                      <a:pt x="12042" y="10737"/>
                      <a:pt x="11094" y="10777"/>
                      <a:pt x="10286" y="10600"/>
                    </a:cubicBezTo>
                    <a:cubicBezTo>
                      <a:pt x="9993" y="10536"/>
                      <a:pt x="9735" y="10450"/>
                      <a:pt x="9500" y="10350"/>
                    </a:cubicBezTo>
                    <a:cubicBezTo>
                      <a:pt x="8985" y="10770"/>
                      <a:pt x="8160" y="11037"/>
                      <a:pt x="7235" y="11164"/>
                    </a:cubicBezTo>
                    <a:cubicBezTo>
                      <a:pt x="7677" y="12064"/>
                      <a:pt x="9375" y="12655"/>
                      <a:pt x="11250" y="12509"/>
                    </a:cubicBezTo>
                    <a:cubicBezTo>
                      <a:pt x="11331" y="12342"/>
                      <a:pt x="11448" y="12178"/>
                      <a:pt x="11570" y="12017"/>
                    </a:cubicBezTo>
                    <a:cubicBezTo>
                      <a:pt x="11695" y="11853"/>
                      <a:pt x="12230" y="11924"/>
                      <a:pt x="12104" y="12091"/>
                    </a:cubicBezTo>
                    <a:cubicBezTo>
                      <a:pt x="11870" y="12399"/>
                      <a:pt x="11534" y="12785"/>
                      <a:pt x="11721" y="13119"/>
                    </a:cubicBezTo>
                    <a:cubicBezTo>
                      <a:pt x="11884" y="13409"/>
                      <a:pt x="12401" y="13675"/>
                      <a:pt x="13048" y="13573"/>
                    </a:cubicBezTo>
                    <a:cubicBezTo>
                      <a:pt x="13390" y="13519"/>
                      <a:pt x="13534" y="13785"/>
                      <a:pt x="13196" y="13838"/>
                    </a:cubicBezTo>
                    <a:cubicBezTo>
                      <a:pt x="12496" y="13949"/>
                      <a:pt x="11719" y="13761"/>
                      <a:pt x="11384" y="13437"/>
                    </a:cubicBezTo>
                    <a:cubicBezTo>
                      <a:pt x="11165" y="13227"/>
                      <a:pt x="11113" y="13009"/>
                      <a:pt x="11152" y="12791"/>
                    </a:cubicBezTo>
                    <a:cubicBezTo>
                      <a:pt x="9080" y="12897"/>
                      <a:pt x="7164" y="12245"/>
                      <a:pt x="6692" y="11222"/>
                    </a:cubicBezTo>
                    <a:cubicBezTo>
                      <a:pt x="6044" y="11273"/>
                      <a:pt x="5367" y="11260"/>
                      <a:pt x="4730" y="11188"/>
                    </a:cubicBezTo>
                    <a:cubicBezTo>
                      <a:pt x="3460" y="11046"/>
                      <a:pt x="2241" y="10739"/>
                      <a:pt x="1344" y="10276"/>
                    </a:cubicBezTo>
                    <a:cubicBezTo>
                      <a:pt x="514" y="10694"/>
                      <a:pt x="0" y="11268"/>
                      <a:pt x="0" y="11902"/>
                    </a:cubicBezTo>
                    <a:cubicBezTo>
                      <a:pt x="0" y="12600"/>
                      <a:pt x="622" y="13226"/>
                      <a:pt x="1607" y="13650"/>
                    </a:cubicBezTo>
                    <a:cubicBezTo>
                      <a:pt x="2813" y="13434"/>
                      <a:pt x="4096" y="13353"/>
                      <a:pt x="5189" y="13792"/>
                    </a:cubicBezTo>
                    <a:cubicBezTo>
                      <a:pt x="5238" y="13812"/>
                      <a:pt x="5265" y="13834"/>
                      <a:pt x="5277" y="13856"/>
                    </a:cubicBezTo>
                    <a:cubicBezTo>
                      <a:pt x="5567" y="13660"/>
                      <a:pt x="5952" y="13499"/>
                      <a:pt x="6404" y="13389"/>
                    </a:cubicBezTo>
                    <a:cubicBezTo>
                      <a:pt x="6723" y="13312"/>
                      <a:pt x="7004" y="13549"/>
                      <a:pt x="6683" y="13627"/>
                    </a:cubicBezTo>
                    <a:cubicBezTo>
                      <a:pt x="5904" y="13816"/>
                      <a:pt x="5395" y="14159"/>
                      <a:pt x="5256" y="14584"/>
                    </a:cubicBezTo>
                    <a:cubicBezTo>
                      <a:pt x="5198" y="14758"/>
                      <a:pt x="4665" y="14684"/>
                      <a:pt x="4722" y="14510"/>
                    </a:cubicBezTo>
                    <a:cubicBezTo>
                      <a:pt x="4780" y="14332"/>
                      <a:pt x="4901" y="14164"/>
                      <a:pt x="5075" y="14011"/>
                    </a:cubicBezTo>
                    <a:cubicBezTo>
                      <a:pt x="4988" y="14026"/>
                      <a:pt x="4886" y="14023"/>
                      <a:pt x="4798" y="13987"/>
                    </a:cubicBezTo>
                    <a:cubicBezTo>
                      <a:pt x="3767" y="13573"/>
                      <a:pt x="2458" y="13756"/>
                      <a:pt x="1335" y="13995"/>
                    </a:cubicBezTo>
                    <a:cubicBezTo>
                      <a:pt x="1188" y="14207"/>
                      <a:pt x="1107" y="14434"/>
                      <a:pt x="1107" y="14671"/>
                    </a:cubicBezTo>
                    <a:cubicBezTo>
                      <a:pt x="1107" y="15609"/>
                      <a:pt x="2356" y="16401"/>
                      <a:pt x="4072" y="16661"/>
                    </a:cubicBezTo>
                    <a:cubicBezTo>
                      <a:pt x="5272" y="15656"/>
                      <a:pt x="7724" y="14897"/>
                      <a:pt x="9846" y="15560"/>
                    </a:cubicBezTo>
                    <a:cubicBezTo>
                      <a:pt x="9848" y="15561"/>
                      <a:pt x="9849" y="15562"/>
                      <a:pt x="9852" y="15563"/>
                    </a:cubicBezTo>
                    <a:cubicBezTo>
                      <a:pt x="10280" y="15391"/>
                      <a:pt x="10857" y="15303"/>
                      <a:pt x="11484" y="15351"/>
                    </a:cubicBezTo>
                    <a:cubicBezTo>
                      <a:pt x="11835" y="15378"/>
                      <a:pt x="11686" y="15643"/>
                      <a:pt x="11336" y="15617"/>
                    </a:cubicBezTo>
                    <a:cubicBezTo>
                      <a:pt x="10257" y="15534"/>
                      <a:pt x="9444" y="16030"/>
                      <a:pt x="9731" y="16541"/>
                    </a:cubicBezTo>
                    <a:cubicBezTo>
                      <a:pt x="9828" y="16712"/>
                      <a:pt x="9293" y="16785"/>
                      <a:pt x="9197" y="16614"/>
                    </a:cubicBezTo>
                    <a:cubicBezTo>
                      <a:pt x="9019" y="16299"/>
                      <a:pt x="9146" y="15998"/>
                      <a:pt x="9466" y="15769"/>
                    </a:cubicBezTo>
                    <a:cubicBezTo>
                      <a:pt x="7712" y="15267"/>
                      <a:pt x="5688" y="15896"/>
                      <a:pt x="4627" y="16724"/>
                    </a:cubicBezTo>
                    <a:cubicBezTo>
                      <a:pt x="4653" y="16726"/>
                      <a:pt x="4680" y="16728"/>
                      <a:pt x="4706" y="16730"/>
                    </a:cubicBezTo>
                    <a:cubicBezTo>
                      <a:pt x="4599" y="16935"/>
                      <a:pt x="4541" y="17150"/>
                      <a:pt x="4541" y="17371"/>
                    </a:cubicBezTo>
                    <a:cubicBezTo>
                      <a:pt x="4541" y="18726"/>
                      <a:pt x="6679" y="19832"/>
                      <a:pt x="9368" y="19902"/>
                    </a:cubicBezTo>
                    <a:cubicBezTo>
                      <a:pt x="9693" y="19540"/>
                      <a:pt x="10233" y="19227"/>
                      <a:pt x="10910" y="19016"/>
                    </a:cubicBezTo>
                    <a:cubicBezTo>
                      <a:pt x="10784" y="18641"/>
                      <a:pt x="10781" y="18268"/>
                      <a:pt x="10900" y="17892"/>
                    </a:cubicBezTo>
                    <a:cubicBezTo>
                      <a:pt x="10659" y="17767"/>
                      <a:pt x="10483" y="17615"/>
                      <a:pt x="10379" y="17447"/>
                    </a:cubicBezTo>
                    <a:cubicBezTo>
                      <a:pt x="10273" y="17277"/>
                      <a:pt x="10807" y="17204"/>
                      <a:pt x="10913" y="17374"/>
                    </a:cubicBezTo>
                    <a:cubicBezTo>
                      <a:pt x="11081" y="17643"/>
                      <a:pt x="11493" y="17837"/>
                      <a:pt x="12023" y="17916"/>
                    </a:cubicBezTo>
                    <a:cubicBezTo>
                      <a:pt x="12103" y="17890"/>
                      <a:pt x="12182" y="17865"/>
                      <a:pt x="12261" y="17839"/>
                    </a:cubicBezTo>
                    <a:cubicBezTo>
                      <a:pt x="12561" y="17742"/>
                      <a:pt x="12838" y="17981"/>
                      <a:pt x="12541" y="18077"/>
                    </a:cubicBezTo>
                    <a:cubicBezTo>
                      <a:pt x="12273" y="18164"/>
                      <a:pt x="12128" y="18229"/>
                      <a:pt x="11810" y="18174"/>
                    </a:cubicBezTo>
                    <a:cubicBezTo>
                      <a:pt x="11666" y="18149"/>
                      <a:pt x="11531" y="18119"/>
                      <a:pt x="11402" y="18083"/>
                    </a:cubicBezTo>
                    <a:cubicBezTo>
                      <a:pt x="11340" y="18349"/>
                      <a:pt x="11346" y="18615"/>
                      <a:pt x="11424" y="18881"/>
                    </a:cubicBezTo>
                    <a:cubicBezTo>
                      <a:pt x="11676" y="18827"/>
                      <a:pt x="11943" y="18786"/>
                      <a:pt x="12221" y="18761"/>
                    </a:cubicBezTo>
                    <a:cubicBezTo>
                      <a:pt x="12280" y="18756"/>
                      <a:pt x="12333" y="18759"/>
                      <a:pt x="12379" y="18768"/>
                    </a:cubicBezTo>
                    <a:cubicBezTo>
                      <a:pt x="12567" y="18636"/>
                      <a:pt x="12798" y="18516"/>
                      <a:pt x="13034" y="18422"/>
                    </a:cubicBezTo>
                    <a:cubicBezTo>
                      <a:pt x="13309" y="18312"/>
                      <a:pt x="13704" y="18505"/>
                      <a:pt x="13425" y="18616"/>
                    </a:cubicBezTo>
                    <a:cubicBezTo>
                      <a:pt x="12807" y="18865"/>
                      <a:pt x="12005" y="19349"/>
                      <a:pt x="12830" y="19702"/>
                    </a:cubicBezTo>
                    <a:cubicBezTo>
                      <a:pt x="13101" y="19818"/>
                      <a:pt x="12707" y="20012"/>
                      <a:pt x="12437" y="19896"/>
                    </a:cubicBezTo>
                    <a:cubicBezTo>
                      <a:pt x="11871" y="19654"/>
                      <a:pt x="11835" y="19348"/>
                      <a:pt x="12056" y="19062"/>
                    </a:cubicBezTo>
                    <a:cubicBezTo>
                      <a:pt x="11066" y="19202"/>
                      <a:pt x="10276" y="19564"/>
                      <a:pt x="9875" y="20017"/>
                    </a:cubicBezTo>
                    <a:cubicBezTo>
                      <a:pt x="11119" y="20969"/>
                      <a:pt x="13276" y="21600"/>
                      <a:pt x="15731" y="21600"/>
                    </a:cubicBezTo>
                    <a:cubicBezTo>
                      <a:pt x="18194" y="21600"/>
                      <a:pt x="20358" y="20964"/>
                      <a:pt x="21600" y="20005"/>
                    </a:cubicBezTo>
                    <a:cubicBezTo>
                      <a:pt x="21600" y="20005"/>
                      <a:pt x="21600" y="275"/>
                      <a:pt x="21600" y="275"/>
                    </a:cubicBezTo>
                    <a:close/>
                  </a:path>
                </a:pathLst>
              </a:custGeom>
              <a:solidFill>
                <a:schemeClr val="tx2">
                  <a:lumMod val="20000"/>
                  <a:lumOff val="80000"/>
                </a:schemeClr>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defRPr>
                </a:pPr>
                <a:endParaRPr/>
              </a:p>
            </p:txBody>
          </p:sp>
          <p:sp>
            <p:nvSpPr>
              <p:cNvPr id="33" name="íṩ1îdê">
                <a:extLst>
                  <a:ext uri="{FF2B5EF4-FFF2-40B4-BE49-F238E27FC236}">
                    <a16:creationId xmlns:a16="http://schemas.microsoft.com/office/drawing/2014/main" xmlns="" id="{F34341CB-8FD8-46F3-B61C-77A485BF5E49}"/>
                  </a:ext>
                </a:extLst>
              </p:cNvPr>
              <p:cNvSpPr/>
              <p:nvPr/>
            </p:nvSpPr>
            <p:spPr>
              <a:xfrm>
                <a:off x="6188049" y="1942600"/>
                <a:ext cx="1925437" cy="3871012"/>
              </a:xfrm>
              <a:custGeom>
                <a:avLst/>
                <a:gdLst/>
                <a:ahLst/>
                <a:cxnLst>
                  <a:cxn ang="0">
                    <a:pos x="wd2" y="hd2"/>
                  </a:cxn>
                  <a:cxn ang="5400000">
                    <a:pos x="wd2" y="hd2"/>
                  </a:cxn>
                  <a:cxn ang="10800000">
                    <a:pos x="wd2" y="hd2"/>
                  </a:cxn>
                  <a:cxn ang="16200000">
                    <a:pos x="wd2" y="hd2"/>
                  </a:cxn>
                </a:cxnLst>
                <a:rect l="0" t="0" r="r" b="b"/>
                <a:pathLst>
                  <a:path w="21600" h="21600" extrusionOk="0">
                    <a:moveTo>
                      <a:pt x="2367" y="17592"/>
                    </a:moveTo>
                    <a:cubicBezTo>
                      <a:pt x="3856" y="17870"/>
                      <a:pt x="5432" y="17486"/>
                      <a:pt x="5855" y="16718"/>
                    </a:cubicBezTo>
                    <a:cubicBezTo>
                      <a:pt x="5949" y="16547"/>
                      <a:pt x="6484" y="16619"/>
                      <a:pt x="6389" y="16791"/>
                    </a:cubicBezTo>
                    <a:cubicBezTo>
                      <a:pt x="5892" y="17694"/>
                      <a:pt x="3992" y="18189"/>
                      <a:pt x="2220" y="17858"/>
                    </a:cubicBezTo>
                    <a:cubicBezTo>
                      <a:pt x="1889" y="17796"/>
                      <a:pt x="2032" y="17530"/>
                      <a:pt x="2367" y="17592"/>
                    </a:cubicBezTo>
                    <a:close/>
                    <a:moveTo>
                      <a:pt x="4325" y="11471"/>
                    </a:moveTo>
                    <a:cubicBezTo>
                      <a:pt x="4123" y="11616"/>
                      <a:pt x="3642" y="11479"/>
                      <a:pt x="3846" y="11332"/>
                    </a:cubicBezTo>
                    <a:cubicBezTo>
                      <a:pt x="4518" y="10849"/>
                      <a:pt x="4620" y="10239"/>
                      <a:pt x="4078" y="9713"/>
                    </a:cubicBezTo>
                    <a:cubicBezTo>
                      <a:pt x="3915" y="9555"/>
                      <a:pt x="4393" y="9416"/>
                      <a:pt x="4556" y="9573"/>
                    </a:cubicBezTo>
                    <a:cubicBezTo>
                      <a:pt x="5184" y="10183"/>
                      <a:pt x="5111" y="10906"/>
                      <a:pt x="4325" y="11471"/>
                    </a:cubicBezTo>
                    <a:close/>
                    <a:moveTo>
                      <a:pt x="17076" y="8251"/>
                    </a:moveTo>
                    <a:cubicBezTo>
                      <a:pt x="17648" y="8652"/>
                      <a:pt x="17775" y="9161"/>
                      <a:pt x="17412" y="9619"/>
                    </a:cubicBezTo>
                    <a:cubicBezTo>
                      <a:pt x="17282" y="9782"/>
                      <a:pt x="16747" y="9712"/>
                      <a:pt x="16878" y="9546"/>
                    </a:cubicBezTo>
                    <a:cubicBezTo>
                      <a:pt x="17192" y="9148"/>
                      <a:pt x="17095" y="8739"/>
                      <a:pt x="16598" y="8390"/>
                    </a:cubicBezTo>
                    <a:cubicBezTo>
                      <a:pt x="16391" y="8245"/>
                      <a:pt x="16872" y="8107"/>
                      <a:pt x="17076" y="8251"/>
                    </a:cubicBezTo>
                    <a:close/>
                    <a:moveTo>
                      <a:pt x="8456" y="2903"/>
                    </a:moveTo>
                    <a:cubicBezTo>
                      <a:pt x="9736" y="2811"/>
                      <a:pt x="10977" y="3196"/>
                      <a:pt x="11320" y="3823"/>
                    </a:cubicBezTo>
                    <a:cubicBezTo>
                      <a:pt x="11415" y="3995"/>
                      <a:pt x="10881" y="4067"/>
                      <a:pt x="10786" y="3896"/>
                    </a:cubicBezTo>
                    <a:cubicBezTo>
                      <a:pt x="10530" y="3427"/>
                      <a:pt x="9587" y="3098"/>
                      <a:pt x="8603" y="3168"/>
                    </a:cubicBezTo>
                    <a:cubicBezTo>
                      <a:pt x="8255" y="3193"/>
                      <a:pt x="8104" y="2927"/>
                      <a:pt x="8456" y="2903"/>
                    </a:cubicBezTo>
                    <a:close/>
                    <a:moveTo>
                      <a:pt x="0" y="20005"/>
                    </a:moveTo>
                    <a:cubicBezTo>
                      <a:pt x="1242" y="20964"/>
                      <a:pt x="3407" y="21600"/>
                      <a:pt x="5870" y="21600"/>
                    </a:cubicBezTo>
                    <a:cubicBezTo>
                      <a:pt x="8324" y="21600"/>
                      <a:pt x="10481" y="20969"/>
                      <a:pt x="11725" y="20017"/>
                    </a:cubicBezTo>
                    <a:cubicBezTo>
                      <a:pt x="11324" y="19564"/>
                      <a:pt x="10534" y="19202"/>
                      <a:pt x="9544" y="19062"/>
                    </a:cubicBezTo>
                    <a:cubicBezTo>
                      <a:pt x="9765" y="19348"/>
                      <a:pt x="9729" y="19654"/>
                      <a:pt x="9162" y="19896"/>
                    </a:cubicBezTo>
                    <a:cubicBezTo>
                      <a:pt x="8893" y="20012"/>
                      <a:pt x="8499" y="19818"/>
                      <a:pt x="8770" y="19702"/>
                    </a:cubicBezTo>
                    <a:cubicBezTo>
                      <a:pt x="9594" y="19349"/>
                      <a:pt x="8793" y="18865"/>
                      <a:pt x="8175" y="18616"/>
                    </a:cubicBezTo>
                    <a:cubicBezTo>
                      <a:pt x="7897" y="18505"/>
                      <a:pt x="8292" y="18312"/>
                      <a:pt x="8566" y="18422"/>
                    </a:cubicBezTo>
                    <a:cubicBezTo>
                      <a:pt x="8802" y="18516"/>
                      <a:pt x="9032" y="18636"/>
                      <a:pt x="9221" y="18768"/>
                    </a:cubicBezTo>
                    <a:cubicBezTo>
                      <a:pt x="9267" y="18759"/>
                      <a:pt x="9320" y="18756"/>
                      <a:pt x="9380" y="18761"/>
                    </a:cubicBezTo>
                    <a:cubicBezTo>
                      <a:pt x="9657" y="18786"/>
                      <a:pt x="9924" y="18827"/>
                      <a:pt x="10177" y="18881"/>
                    </a:cubicBezTo>
                    <a:cubicBezTo>
                      <a:pt x="10254" y="18615"/>
                      <a:pt x="10260" y="18349"/>
                      <a:pt x="10198" y="18083"/>
                    </a:cubicBezTo>
                    <a:cubicBezTo>
                      <a:pt x="10069" y="18119"/>
                      <a:pt x="9934" y="18149"/>
                      <a:pt x="9790" y="18174"/>
                    </a:cubicBezTo>
                    <a:cubicBezTo>
                      <a:pt x="9471" y="18229"/>
                      <a:pt x="9326" y="18164"/>
                      <a:pt x="9059" y="18077"/>
                    </a:cubicBezTo>
                    <a:cubicBezTo>
                      <a:pt x="8761" y="17981"/>
                      <a:pt x="9039" y="17742"/>
                      <a:pt x="9339" y="17839"/>
                    </a:cubicBezTo>
                    <a:cubicBezTo>
                      <a:pt x="9418" y="17865"/>
                      <a:pt x="9497" y="17890"/>
                      <a:pt x="9577" y="17916"/>
                    </a:cubicBezTo>
                    <a:cubicBezTo>
                      <a:pt x="10108" y="17837"/>
                      <a:pt x="10519" y="17643"/>
                      <a:pt x="10687" y="17374"/>
                    </a:cubicBezTo>
                    <a:cubicBezTo>
                      <a:pt x="10792" y="17204"/>
                      <a:pt x="11327" y="17277"/>
                      <a:pt x="11221" y="17447"/>
                    </a:cubicBezTo>
                    <a:cubicBezTo>
                      <a:pt x="11117" y="17615"/>
                      <a:pt x="10942" y="17767"/>
                      <a:pt x="10701" y="17892"/>
                    </a:cubicBezTo>
                    <a:cubicBezTo>
                      <a:pt x="10819" y="18268"/>
                      <a:pt x="10816" y="18641"/>
                      <a:pt x="10690" y="19016"/>
                    </a:cubicBezTo>
                    <a:cubicBezTo>
                      <a:pt x="11367" y="19227"/>
                      <a:pt x="11908" y="19540"/>
                      <a:pt x="12233" y="19902"/>
                    </a:cubicBezTo>
                    <a:cubicBezTo>
                      <a:pt x="14921" y="19832"/>
                      <a:pt x="17059" y="18726"/>
                      <a:pt x="17059" y="17371"/>
                    </a:cubicBezTo>
                    <a:cubicBezTo>
                      <a:pt x="17059" y="17150"/>
                      <a:pt x="17001" y="16935"/>
                      <a:pt x="16894" y="16730"/>
                    </a:cubicBezTo>
                    <a:cubicBezTo>
                      <a:pt x="16920" y="16728"/>
                      <a:pt x="16947" y="16726"/>
                      <a:pt x="16973" y="16724"/>
                    </a:cubicBezTo>
                    <a:cubicBezTo>
                      <a:pt x="15912" y="15896"/>
                      <a:pt x="13889" y="15267"/>
                      <a:pt x="12134" y="15769"/>
                    </a:cubicBezTo>
                    <a:cubicBezTo>
                      <a:pt x="12454" y="15998"/>
                      <a:pt x="12580" y="16299"/>
                      <a:pt x="12403" y="16614"/>
                    </a:cubicBezTo>
                    <a:cubicBezTo>
                      <a:pt x="12307" y="16785"/>
                      <a:pt x="11773" y="16712"/>
                      <a:pt x="11869" y="16541"/>
                    </a:cubicBezTo>
                    <a:cubicBezTo>
                      <a:pt x="12156" y="16030"/>
                      <a:pt x="11345" y="15534"/>
                      <a:pt x="10263" y="15617"/>
                    </a:cubicBezTo>
                    <a:cubicBezTo>
                      <a:pt x="9915" y="15643"/>
                      <a:pt x="9764" y="15378"/>
                      <a:pt x="10116" y="15351"/>
                    </a:cubicBezTo>
                    <a:cubicBezTo>
                      <a:pt x="10743" y="15303"/>
                      <a:pt x="11320" y="15391"/>
                      <a:pt x="11748" y="15563"/>
                    </a:cubicBezTo>
                    <a:cubicBezTo>
                      <a:pt x="11751" y="15562"/>
                      <a:pt x="11752" y="15561"/>
                      <a:pt x="11755" y="15560"/>
                    </a:cubicBezTo>
                    <a:cubicBezTo>
                      <a:pt x="13876" y="14897"/>
                      <a:pt x="16328" y="15656"/>
                      <a:pt x="17527" y="16661"/>
                    </a:cubicBezTo>
                    <a:cubicBezTo>
                      <a:pt x="19243" y="16401"/>
                      <a:pt x="20492" y="15609"/>
                      <a:pt x="20492" y="14671"/>
                    </a:cubicBezTo>
                    <a:cubicBezTo>
                      <a:pt x="20492" y="14434"/>
                      <a:pt x="20411" y="14207"/>
                      <a:pt x="20266" y="13995"/>
                    </a:cubicBezTo>
                    <a:cubicBezTo>
                      <a:pt x="19142" y="13756"/>
                      <a:pt x="17832" y="13573"/>
                      <a:pt x="16802" y="13987"/>
                    </a:cubicBezTo>
                    <a:cubicBezTo>
                      <a:pt x="16714" y="14023"/>
                      <a:pt x="16612" y="14026"/>
                      <a:pt x="16525" y="14011"/>
                    </a:cubicBezTo>
                    <a:cubicBezTo>
                      <a:pt x="16698" y="14164"/>
                      <a:pt x="16819" y="14332"/>
                      <a:pt x="16878" y="14510"/>
                    </a:cubicBezTo>
                    <a:cubicBezTo>
                      <a:pt x="16935" y="14684"/>
                      <a:pt x="16401" y="14758"/>
                      <a:pt x="16344" y="14584"/>
                    </a:cubicBezTo>
                    <a:cubicBezTo>
                      <a:pt x="16205" y="14159"/>
                      <a:pt x="15696" y="13816"/>
                      <a:pt x="14917" y="13627"/>
                    </a:cubicBezTo>
                    <a:cubicBezTo>
                      <a:pt x="14596" y="13549"/>
                      <a:pt x="14876" y="13312"/>
                      <a:pt x="15196" y="13389"/>
                    </a:cubicBezTo>
                    <a:cubicBezTo>
                      <a:pt x="15648" y="13499"/>
                      <a:pt x="16033" y="13660"/>
                      <a:pt x="16322" y="13856"/>
                    </a:cubicBezTo>
                    <a:cubicBezTo>
                      <a:pt x="16334" y="13834"/>
                      <a:pt x="16362" y="13812"/>
                      <a:pt x="16410" y="13792"/>
                    </a:cubicBezTo>
                    <a:cubicBezTo>
                      <a:pt x="17504" y="13353"/>
                      <a:pt x="18787" y="13434"/>
                      <a:pt x="19994" y="13650"/>
                    </a:cubicBezTo>
                    <a:cubicBezTo>
                      <a:pt x="20977" y="13226"/>
                      <a:pt x="21600" y="12600"/>
                      <a:pt x="21600" y="11902"/>
                    </a:cubicBezTo>
                    <a:cubicBezTo>
                      <a:pt x="21600" y="11268"/>
                      <a:pt x="21086" y="10694"/>
                      <a:pt x="20256" y="10276"/>
                    </a:cubicBezTo>
                    <a:cubicBezTo>
                      <a:pt x="19359" y="10739"/>
                      <a:pt x="18140" y="11046"/>
                      <a:pt x="16870" y="11188"/>
                    </a:cubicBezTo>
                    <a:cubicBezTo>
                      <a:pt x="16233" y="11260"/>
                      <a:pt x="15557" y="11273"/>
                      <a:pt x="14908" y="11222"/>
                    </a:cubicBezTo>
                    <a:cubicBezTo>
                      <a:pt x="14436" y="12245"/>
                      <a:pt x="12520" y="12897"/>
                      <a:pt x="10448" y="12791"/>
                    </a:cubicBezTo>
                    <a:cubicBezTo>
                      <a:pt x="10487" y="13009"/>
                      <a:pt x="10435" y="13227"/>
                      <a:pt x="10216" y="13437"/>
                    </a:cubicBezTo>
                    <a:cubicBezTo>
                      <a:pt x="9880" y="13761"/>
                      <a:pt x="9104" y="13949"/>
                      <a:pt x="8404" y="13838"/>
                    </a:cubicBezTo>
                    <a:cubicBezTo>
                      <a:pt x="8065" y="13785"/>
                      <a:pt x="8210" y="13519"/>
                      <a:pt x="8551" y="13573"/>
                    </a:cubicBezTo>
                    <a:cubicBezTo>
                      <a:pt x="9199" y="13675"/>
                      <a:pt x="9716" y="13409"/>
                      <a:pt x="9879" y="13119"/>
                    </a:cubicBezTo>
                    <a:cubicBezTo>
                      <a:pt x="10066" y="12785"/>
                      <a:pt x="9730" y="12399"/>
                      <a:pt x="9497" y="12091"/>
                    </a:cubicBezTo>
                    <a:cubicBezTo>
                      <a:pt x="9370" y="11924"/>
                      <a:pt x="9906" y="11853"/>
                      <a:pt x="10030" y="12017"/>
                    </a:cubicBezTo>
                    <a:cubicBezTo>
                      <a:pt x="10152" y="12178"/>
                      <a:pt x="10269" y="12342"/>
                      <a:pt x="10350" y="12509"/>
                    </a:cubicBezTo>
                    <a:cubicBezTo>
                      <a:pt x="12225" y="12655"/>
                      <a:pt x="13922" y="12064"/>
                      <a:pt x="14364" y="11164"/>
                    </a:cubicBezTo>
                    <a:cubicBezTo>
                      <a:pt x="13439" y="11037"/>
                      <a:pt x="12615" y="10770"/>
                      <a:pt x="12100" y="10350"/>
                    </a:cubicBezTo>
                    <a:cubicBezTo>
                      <a:pt x="11865" y="10450"/>
                      <a:pt x="11607" y="10536"/>
                      <a:pt x="11313" y="10600"/>
                    </a:cubicBezTo>
                    <a:cubicBezTo>
                      <a:pt x="10506" y="10777"/>
                      <a:pt x="9557" y="10737"/>
                      <a:pt x="8899" y="10438"/>
                    </a:cubicBezTo>
                    <a:cubicBezTo>
                      <a:pt x="8635" y="10317"/>
                      <a:pt x="9027" y="10123"/>
                      <a:pt x="9290" y="10243"/>
                    </a:cubicBezTo>
                    <a:cubicBezTo>
                      <a:pt x="9900" y="10520"/>
                      <a:pt x="10776" y="10456"/>
                      <a:pt x="11434" y="10259"/>
                    </a:cubicBezTo>
                    <a:cubicBezTo>
                      <a:pt x="11587" y="10214"/>
                      <a:pt x="11728" y="10160"/>
                      <a:pt x="11859" y="10099"/>
                    </a:cubicBezTo>
                    <a:cubicBezTo>
                      <a:pt x="11838" y="10003"/>
                      <a:pt x="12017" y="9927"/>
                      <a:pt x="12176" y="9933"/>
                    </a:cubicBezTo>
                    <a:cubicBezTo>
                      <a:pt x="12509" y="9735"/>
                      <a:pt x="12780" y="9503"/>
                      <a:pt x="13038" y="9291"/>
                    </a:cubicBezTo>
                    <a:cubicBezTo>
                      <a:pt x="13223" y="9140"/>
                      <a:pt x="13701" y="9277"/>
                      <a:pt x="13516" y="9430"/>
                    </a:cubicBezTo>
                    <a:cubicBezTo>
                      <a:pt x="13215" y="9678"/>
                      <a:pt x="12897" y="9932"/>
                      <a:pt x="12507" y="10150"/>
                    </a:cubicBezTo>
                    <a:cubicBezTo>
                      <a:pt x="13376" y="10915"/>
                      <a:pt x="15265" y="11087"/>
                      <a:pt x="16916" y="10901"/>
                    </a:cubicBezTo>
                    <a:cubicBezTo>
                      <a:pt x="18019" y="10777"/>
                      <a:pt x="19062" y="10495"/>
                      <a:pt x="19842" y="10091"/>
                    </a:cubicBezTo>
                    <a:cubicBezTo>
                      <a:pt x="19839" y="10090"/>
                      <a:pt x="19836" y="10089"/>
                      <a:pt x="19833" y="10087"/>
                    </a:cubicBezTo>
                    <a:cubicBezTo>
                      <a:pt x="20320" y="9713"/>
                      <a:pt x="20603" y="9268"/>
                      <a:pt x="20603" y="8789"/>
                    </a:cubicBezTo>
                    <a:cubicBezTo>
                      <a:pt x="20603" y="7873"/>
                      <a:pt x="19571" y="7077"/>
                      <a:pt x="18052" y="6674"/>
                    </a:cubicBezTo>
                    <a:cubicBezTo>
                      <a:pt x="16726" y="7183"/>
                      <a:pt x="15182" y="7539"/>
                      <a:pt x="13481" y="7632"/>
                    </a:cubicBezTo>
                    <a:cubicBezTo>
                      <a:pt x="11410" y="7747"/>
                      <a:pt x="9249" y="7362"/>
                      <a:pt x="7866" y="6590"/>
                    </a:cubicBezTo>
                    <a:cubicBezTo>
                      <a:pt x="7765" y="6726"/>
                      <a:pt x="7627" y="6857"/>
                      <a:pt x="7436" y="6979"/>
                    </a:cubicBezTo>
                    <a:cubicBezTo>
                      <a:pt x="6976" y="7274"/>
                      <a:pt x="6147" y="7414"/>
                      <a:pt x="5437" y="7296"/>
                    </a:cubicBezTo>
                    <a:cubicBezTo>
                      <a:pt x="5100" y="7241"/>
                      <a:pt x="5244" y="6975"/>
                      <a:pt x="5584" y="7031"/>
                    </a:cubicBezTo>
                    <a:cubicBezTo>
                      <a:pt x="7196" y="7297"/>
                      <a:pt x="7561" y="6209"/>
                      <a:pt x="7607" y="5673"/>
                    </a:cubicBezTo>
                    <a:cubicBezTo>
                      <a:pt x="7622" y="5495"/>
                      <a:pt x="8175" y="5495"/>
                      <a:pt x="8160" y="5673"/>
                    </a:cubicBezTo>
                    <a:cubicBezTo>
                      <a:pt x="8143" y="5874"/>
                      <a:pt x="8116" y="6074"/>
                      <a:pt x="8043" y="6267"/>
                    </a:cubicBezTo>
                    <a:cubicBezTo>
                      <a:pt x="8775" y="6750"/>
                      <a:pt x="9813" y="7074"/>
                      <a:pt x="10956" y="7240"/>
                    </a:cubicBezTo>
                    <a:cubicBezTo>
                      <a:pt x="10969" y="7238"/>
                      <a:pt x="10982" y="7236"/>
                      <a:pt x="10998" y="7234"/>
                    </a:cubicBezTo>
                    <a:cubicBezTo>
                      <a:pt x="12198" y="7124"/>
                      <a:pt x="13128" y="6593"/>
                      <a:pt x="13172" y="5994"/>
                    </a:cubicBezTo>
                    <a:cubicBezTo>
                      <a:pt x="12585" y="6086"/>
                      <a:pt x="11915" y="6011"/>
                      <a:pt x="11512" y="5775"/>
                    </a:cubicBezTo>
                    <a:cubicBezTo>
                      <a:pt x="11283" y="5640"/>
                      <a:pt x="11672" y="5444"/>
                      <a:pt x="11904" y="5580"/>
                    </a:cubicBezTo>
                    <a:cubicBezTo>
                      <a:pt x="12231" y="5772"/>
                      <a:pt x="12717" y="5795"/>
                      <a:pt x="13154" y="5702"/>
                    </a:cubicBezTo>
                    <a:cubicBezTo>
                      <a:pt x="13200" y="5627"/>
                      <a:pt x="13364" y="5584"/>
                      <a:pt x="13499" y="5596"/>
                    </a:cubicBezTo>
                    <a:cubicBezTo>
                      <a:pt x="13853" y="5441"/>
                      <a:pt x="14041" y="5192"/>
                      <a:pt x="14156" y="4976"/>
                    </a:cubicBezTo>
                    <a:cubicBezTo>
                      <a:pt x="14248" y="4804"/>
                      <a:pt x="14783" y="4877"/>
                      <a:pt x="14691" y="5049"/>
                    </a:cubicBezTo>
                    <a:cubicBezTo>
                      <a:pt x="14525" y="5360"/>
                      <a:pt x="14228" y="5665"/>
                      <a:pt x="13713" y="5855"/>
                    </a:cubicBezTo>
                    <a:cubicBezTo>
                      <a:pt x="13772" y="6470"/>
                      <a:pt x="13095" y="7062"/>
                      <a:pt x="12022" y="7347"/>
                    </a:cubicBezTo>
                    <a:cubicBezTo>
                      <a:pt x="12588" y="7381"/>
                      <a:pt x="13165" y="7380"/>
                      <a:pt x="13728" y="7342"/>
                    </a:cubicBezTo>
                    <a:cubicBezTo>
                      <a:pt x="15324" y="7234"/>
                      <a:pt x="16771" y="6852"/>
                      <a:pt x="17999" y="6342"/>
                    </a:cubicBezTo>
                    <a:cubicBezTo>
                      <a:pt x="18035" y="6224"/>
                      <a:pt x="18055" y="6103"/>
                      <a:pt x="18055" y="5978"/>
                    </a:cubicBezTo>
                    <a:cubicBezTo>
                      <a:pt x="18055" y="4689"/>
                      <a:pt x="16053" y="3632"/>
                      <a:pt x="13512" y="3535"/>
                    </a:cubicBezTo>
                    <a:cubicBezTo>
                      <a:pt x="13512" y="3523"/>
                      <a:pt x="13513" y="3511"/>
                      <a:pt x="13513" y="3499"/>
                    </a:cubicBezTo>
                    <a:cubicBezTo>
                      <a:pt x="13513" y="2388"/>
                      <a:pt x="11704" y="1488"/>
                      <a:pt x="9470" y="1488"/>
                    </a:cubicBezTo>
                    <a:cubicBezTo>
                      <a:pt x="8860" y="1488"/>
                      <a:pt x="8283" y="1555"/>
                      <a:pt x="7765" y="1676"/>
                    </a:cubicBezTo>
                    <a:cubicBezTo>
                      <a:pt x="7671" y="1928"/>
                      <a:pt x="7518" y="2175"/>
                      <a:pt x="7304" y="2410"/>
                    </a:cubicBezTo>
                    <a:cubicBezTo>
                      <a:pt x="6733" y="3038"/>
                      <a:pt x="5642" y="3786"/>
                      <a:pt x="4172" y="3896"/>
                    </a:cubicBezTo>
                    <a:cubicBezTo>
                      <a:pt x="4150" y="3898"/>
                      <a:pt x="4129" y="3898"/>
                      <a:pt x="4109" y="3898"/>
                    </a:cubicBezTo>
                    <a:cubicBezTo>
                      <a:pt x="4102" y="4178"/>
                      <a:pt x="3903" y="4466"/>
                      <a:pt x="3647" y="4697"/>
                    </a:cubicBezTo>
                    <a:cubicBezTo>
                      <a:pt x="3475" y="4852"/>
                      <a:pt x="2996" y="4714"/>
                      <a:pt x="3169" y="4558"/>
                    </a:cubicBezTo>
                    <a:cubicBezTo>
                      <a:pt x="3469" y="4287"/>
                      <a:pt x="3623" y="4003"/>
                      <a:pt x="3496" y="3695"/>
                    </a:cubicBezTo>
                    <a:cubicBezTo>
                      <a:pt x="3366" y="3377"/>
                      <a:pt x="2714" y="3122"/>
                      <a:pt x="2061" y="3169"/>
                    </a:cubicBezTo>
                    <a:cubicBezTo>
                      <a:pt x="1711" y="3194"/>
                      <a:pt x="1561" y="2928"/>
                      <a:pt x="1913" y="2904"/>
                    </a:cubicBezTo>
                    <a:cubicBezTo>
                      <a:pt x="2712" y="2846"/>
                      <a:pt x="3373" y="3029"/>
                      <a:pt x="3813" y="3359"/>
                    </a:cubicBezTo>
                    <a:cubicBezTo>
                      <a:pt x="3926" y="3443"/>
                      <a:pt x="4000" y="3534"/>
                      <a:pt x="4048" y="3629"/>
                    </a:cubicBezTo>
                    <a:cubicBezTo>
                      <a:pt x="5391" y="3520"/>
                      <a:pt x="6369" y="2809"/>
                      <a:pt x="6861" y="2229"/>
                    </a:cubicBezTo>
                    <a:cubicBezTo>
                      <a:pt x="7011" y="2052"/>
                      <a:pt x="7124" y="1868"/>
                      <a:pt x="7201" y="1682"/>
                    </a:cubicBezTo>
                    <a:cubicBezTo>
                      <a:pt x="6461" y="699"/>
                      <a:pt x="4558" y="0"/>
                      <a:pt x="2325" y="0"/>
                    </a:cubicBezTo>
                    <a:cubicBezTo>
                      <a:pt x="1488" y="0"/>
                      <a:pt x="701" y="101"/>
                      <a:pt x="0" y="275"/>
                    </a:cubicBezTo>
                    <a:cubicBezTo>
                      <a:pt x="0" y="275"/>
                      <a:pt x="0" y="20005"/>
                      <a:pt x="0" y="20005"/>
                    </a:cubicBezTo>
                    <a:close/>
                  </a:path>
                </a:pathLst>
              </a:custGeom>
              <a:solidFill>
                <a:schemeClr val="tx2">
                  <a:lumMod val="20000"/>
                  <a:lumOff val="80000"/>
                </a:schemeClr>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defRPr>
                </a:pPr>
                <a:endParaRPr/>
              </a:p>
            </p:txBody>
          </p:sp>
          <p:sp>
            <p:nvSpPr>
              <p:cNvPr id="34" name="ïślíḍé">
                <a:extLst>
                  <a:ext uri="{FF2B5EF4-FFF2-40B4-BE49-F238E27FC236}">
                    <a16:creationId xmlns:a16="http://schemas.microsoft.com/office/drawing/2014/main" xmlns="" id="{1F454829-35BD-4E5B-9336-9C2A3639D212}"/>
                  </a:ext>
                </a:extLst>
              </p:cNvPr>
              <p:cNvSpPr/>
              <p:nvPr/>
            </p:nvSpPr>
            <p:spPr>
              <a:xfrm>
                <a:off x="6596364" y="1928366"/>
                <a:ext cx="1544234" cy="1544234"/>
              </a:xfrm>
              <a:prstGeom prst="ellipse">
                <a:avLst/>
              </a:prstGeom>
              <a:solidFill>
                <a:schemeClr val="accent1">
                  <a:alpha val="7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2400" b="1" dirty="0"/>
                  <a:t>60%</a:t>
                </a:r>
              </a:p>
            </p:txBody>
          </p:sp>
          <p:sp>
            <p:nvSpPr>
              <p:cNvPr id="35" name="íş1îḑé">
                <a:extLst>
                  <a:ext uri="{FF2B5EF4-FFF2-40B4-BE49-F238E27FC236}">
                    <a16:creationId xmlns:a16="http://schemas.microsoft.com/office/drawing/2014/main" xmlns="" id="{8034169D-BD4E-47DD-B219-CFD8D1CA4539}"/>
                  </a:ext>
                </a:extLst>
              </p:cNvPr>
              <p:cNvSpPr/>
              <p:nvPr/>
            </p:nvSpPr>
            <p:spPr>
              <a:xfrm>
                <a:off x="5725195" y="4203461"/>
                <a:ext cx="1134764" cy="1134764"/>
              </a:xfrm>
              <a:prstGeom prst="ellipse">
                <a:avLst/>
              </a:prstGeom>
              <a:solidFill>
                <a:schemeClr val="accent3">
                  <a:alpha val="7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2400" b="1" dirty="0"/>
                  <a:t>30%</a:t>
                </a:r>
              </a:p>
            </p:txBody>
          </p:sp>
          <p:sp>
            <p:nvSpPr>
              <p:cNvPr id="36" name="iš1ïḍe">
                <a:extLst>
                  <a:ext uri="{FF2B5EF4-FFF2-40B4-BE49-F238E27FC236}">
                    <a16:creationId xmlns:a16="http://schemas.microsoft.com/office/drawing/2014/main" xmlns="" id="{49690EC4-9938-439A-9F86-4EE8C23E91D1}"/>
                  </a:ext>
                </a:extLst>
              </p:cNvPr>
              <p:cNvSpPr/>
              <p:nvPr/>
            </p:nvSpPr>
            <p:spPr>
              <a:xfrm>
                <a:off x="4078514" y="2565371"/>
                <a:ext cx="1134764" cy="1134764"/>
              </a:xfrm>
              <a:prstGeom prst="ellipse">
                <a:avLst/>
              </a:prstGeom>
              <a:solidFill>
                <a:schemeClr val="accent2">
                  <a:alpha val="7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2400" b="1" dirty="0"/>
                  <a:t>40%</a:t>
                </a:r>
              </a:p>
            </p:txBody>
          </p:sp>
        </p:grpSp>
        <p:cxnSp>
          <p:nvCxnSpPr>
            <p:cNvPr id="8" name="直接连接符 7">
              <a:extLst>
                <a:ext uri="{FF2B5EF4-FFF2-40B4-BE49-F238E27FC236}">
                  <a16:creationId xmlns:a16="http://schemas.microsoft.com/office/drawing/2014/main" xmlns="" id="{EAC579A7-0222-4A5E-9F1C-C1DE6603CB11}"/>
                </a:ext>
              </a:extLst>
            </p:cNvPr>
            <p:cNvCxnSpPr/>
            <p:nvPr/>
          </p:nvCxnSpPr>
          <p:spPr>
            <a:xfrm>
              <a:off x="687279" y="3024000"/>
              <a:ext cx="56787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25" name="îṥlîdé">
              <a:extLst>
                <a:ext uri="{FF2B5EF4-FFF2-40B4-BE49-F238E27FC236}">
                  <a16:creationId xmlns:a16="http://schemas.microsoft.com/office/drawing/2014/main" xmlns="" id="{6DCC42A6-49B4-46F5-ADA2-7647408A36D9}"/>
                </a:ext>
              </a:extLst>
            </p:cNvPr>
            <p:cNvGrpSpPr/>
            <p:nvPr/>
          </p:nvGrpSpPr>
          <p:grpSpPr>
            <a:xfrm>
              <a:off x="697279" y="3554428"/>
              <a:ext cx="508912" cy="509712"/>
              <a:chOff x="5646344" y="3213462"/>
              <a:chExt cx="899312" cy="900726"/>
            </a:xfrm>
          </p:grpSpPr>
          <p:sp>
            <p:nvSpPr>
              <p:cNvPr id="26" name="îṩlîḑè">
                <a:extLst>
                  <a:ext uri="{FF2B5EF4-FFF2-40B4-BE49-F238E27FC236}">
                    <a16:creationId xmlns:a16="http://schemas.microsoft.com/office/drawing/2014/main" xmlns="" id="{0FC25266-7218-46D1-8C96-DC5DC8719AE5}"/>
                  </a:ext>
                </a:extLst>
              </p:cNvPr>
              <p:cNvSpPr/>
              <p:nvPr/>
            </p:nvSpPr>
            <p:spPr bwMode="auto">
              <a:xfrm>
                <a:off x="5646344" y="3213462"/>
                <a:ext cx="899312" cy="900726"/>
              </a:xfrm>
              <a:prstGeom prst="roundRect">
                <a:avLst/>
              </a:pr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27" name="ïṥ1iḑe">
                <a:extLst>
                  <a:ext uri="{FF2B5EF4-FFF2-40B4-BE49-F238E27FC236}">
                    <a16:creationId xmlns:a16="http://schemas.microsoft.com/office/drawing/2014/main" xmlns="" id="{2512BACD-5C53-4D80-B738-42C66CC31E35}"/>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nvGrpSpPr>
            <p:cNvPr id="19" name="íSḷïḋè">
              <a:extLst>
                <a:ext uri="{FF2B5EF4-FFF2-40B4-BE49-F238E27FC236}">
                  <a16:creationId xmlns:a16="http://schemas.microsoft.com/office/drawing/2014/main" xmlns="" id="{77EA1347-CD21-491C-A006-F2614988A5E2}"/>
                </a:ext>
              </a:extLst>
            </p:cNvPr>
            <p:cNvGrpSpPr/>
            <p:nvPr/>
          </p:nvGrpSpPr>
          <p:grpSpPr>
            <a:xfrm>
              <a:off x="697279" y="5011960"/>
              <a:ext cx="508912" cy="509712"/>
              <a:chOff x="5646344" y="3213462"/>
              <a:chExt cx="899312" cy="900726"/>
            </a:xfrm>
          </p:grpSpPr>
          <p:sp>
            <p:nvSpPr>
              <p:cNvPr id="20" name="í$liďè">
                <a:extLst>
                  <a:ext uri="{FF2B5EF4-FFF2-40B4-BE49-F238E27FC236}">
                    <a16:creationId xmlns:a16="http://schemas.microsoft.com/office/drawing/2014/main" xmlns="" id="{69E1BD36-033C-4B2B-93D7-222CDE0298BF}"/>
                  </a:ext>
                </a:extLst>
              </p:cNvPr>
              <p:cNvSpPr/>
              <p:nvPr/>
            </p:nvSpPr>
            <p:spPr bwMode="auto">
              <a:xfrm>
                <a:off x="5646344" y="3213462"/>
                <a:ext cx="899312" cy="900726"/>
              </a:xfrm>
              <a:prstGeom prst="roundRect">
                <a:avLst/>
              </a:pr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21" name="i$lidê">
                <a:extLst>
                  <a:ext uri="{FF2B5EF4-FFF2-40B4-BE49-F238E27FC236}">
                    <a16:creationId xmlns:a16="http://schemas.microsoft.com/office/drawing/2014/main" xmlns="" id="{9AB384AE-CA37-42B7-B646-D49740B43659}"/>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3"/>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nvGrpSpPr>
            <p:cNvPr id="13" name="iṡľíḑê">
              <a:extLst>
                <a:ext uri="{FF2B5EF4-FFF2-40B4-BE49-F238E27FC236}">
                  <a16:creationId xmlns:a16="http://schemas.microsoft.com/office/drawing/2014/main" xmlns="" id="{F41E1627-AB06-49C8-A4E9-7CCE88931527}"/>
                </a:ext>
              </a:extLst>
            </p:cNvPr>
            <p:cNvGrpSpPr/>
            <p:nvPr/>
          </p:nvGrpSpPr>
          <p:grpSpPr>
            <a:xfrm>
              <a:off x="4184320" y="3554428"/>
              <a:ext cx="508912" cy="509712"/>
              <a:chOff x="5646344" y="3213462"/>
              <a:chExt cx="899312" cy="900726"/>
            </a:xfrm>
          </p:grpSpPr>
          <p:sp>
            <p:nvSpPr>
              <p:cNvPr id="14" name="i$ḷîďé">
                <a:extLst>
                  <a:ext uri="{FF2B5EF4-FFF2-40B4-BE49-F238E27FC236}">
                    <a16:creationId xmlns:a16="http://schemas.microsoft.com/office/drawing/2014/main" xmlns="" id="{7B0CADD2-44A6-4BD5-91A6-2586D0D1224F}"/>
                  </a:ext>
                </a:extLst>
              </p:cNvPr>
              <p:cNvSpPr/>
              <p:nvPr/>
            </p:nvSpPr>
            <p:spPr bwMode="auto">
              <a:xfrm>
                <a:off x="5646344" y="3213462"/>
                <a:ext cx="899312" cy="900726"/>
              </a:xfrm>
              <a:prstGeom prst="roundRect">
                <a:avLst/>
              </a:pr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15" name="ïṡľîḋè">
                <a:extLst>
                  <a:ext uri="{FF2B5EF4-FFF2-40B4-BE49-F238E27FC236}">
                    <a16:creationId xmlns:a16="http://schemas.microsoft.com/office/drawing/2014/main" xmlns="" id="{B0119F92-0ED9-4149-B536-F6FAF489E645}"/>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2"/>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sp>
        <p:nvSpPr>
          <p:cNvPr id="37" name="矩形 36"/>
          <p:cNvSpPr/>
          <p:nvPr/>
        </p:nvSpPr>
        <p:spPr>
          <a:xfrm>
            <a:off x="594946" y="1272598"/>
            <a:ext cx="6096000" cy="1200329"/>
          </a:xfrm>
          <a:prstGeom prst="rect">
            <a:avLst/>
          </a:prstGeom>
        </p:spPr>
        <p:txBody>
          <a:bodyPr>
            <a:spAutoFit/>
          </a:bodyPr>
          <a:lstStyle/>
          <a:p>
            <a:r>
              <a:rPr lang="zh-CN" altLang="en-US" dirty="0"/>
              <a:t>软件改正性维护度量涉及维护服务质量的许多方面。需要将维护组处理的软件系统失效和维护服务失效区别开来，后者指的是维护不能提供满足指定标准或合同需求的修复的情况。因此，软件维护度量的分类如下：</a:t>
            </a:r>
          </a:p>
        </p:txBody>
      </p:sp>
      <p:sp>
        <p:nvSpPr>
          <p:cNvPr id="38" name="矩形 37"/>
          <p:cNvSpPr/>
          <p:nvPr/>
        </p:nvSpPr>
        <p:spPr>
          <a:xfrm>
            <a:off x="1423396" y="3469668"/>
            <a:ext cx="2492990" cy="369332"/>
          </a:xfrm>
          <a:prstGeom prst="rect">
            <a:avLst/>
          </a:prstGeom>
        </p:spPr>
        <p:txBody>
          <a:bodyPr wrap="none">
            <a:spAutoFit/>
          </a:bodyPr>
          <a:lstStyle/>
          <a:p>
            <a:r>
              <a:rPr lang="zh-CN" altLang="en-US" b="1" dirty="0"/>
              <a:t>软件系统失效密度度量</a:t>
            </a:r>
            <a:endParaRPr lang="zh-CN" altLang="en-US" dirty="0"/>
          </a:p>
        </p:txBody>
      </p:sp>
      <p:sp>
        <p:nvSpPr>
          <p:cNvPr id="39" name="矩形 38"/>
          <p:cNvSpPr/>
          <p:nvPr/>
        </p:nvSpPr>
        <p:spPr>
          <a:xfrm>
            <a:off x="1459636" y="3846696"/>
            <a:ext cx="2456750" cy="600164"/>
          </a:xfrm>
          <a:prstGeom prst="rect">
            <a:avLst/>
          </a:prstGeom>
        </p:spPr>
        <p:txBody>
          <a:bodyPr wrap="square">
            <a:spAutoFit/>
          </a:bodyPr>
          <a:lstStyle/>
          <a:p>
            <a:r>
              <a:rPr lang="zh-CN" altLang="en-US" sz="1100" dirty="0"/>
              <a:t>同对改正性维护要求的程度</a:t>
            </a:r>
            <a:r>
              <a:rPr lang="zh-CN" altLang="en-US" sz="1100" dirty="0" smtClean="0"/>
              <a:t>有关，</a:t>
            </a:r>
            <a:r>
              <a:rPr lang="zh-CN" altLang="en-US" sz="1100" dirty="0"/>
              <a:t>基于软件系统常规运行期内</a:t>
            </a:r>
            <a:r>
              <a:rPr lang="zh-CN" altLang="en-US" sz="1100" dirty="0" smtClean="0"/>
              <a:t>识别的</a:t>
            </a:r>
            <a:r>
              <a:rPr lang="zh-CN" altLang="en-US" sz="1100" dirty="0"/>
              <a:t>失效记录。</a:t>
            </a:r>
          </a:p>
        </p:txBody>
      </p:sp>
      <p:sp>
        <p:nvSpPr>
          <p:cNvPr id="40" name="矩形 39"/>
          <p:cNvSpPr/>
          <p:nvPr/>
        </p:nvSpPr>
        <p:spPr>
          <a:xfrm>
            <a:off x="4910438" y="3483863"/>
            <a:ext cx="2723823" cy="369332"/>
          </a:xfrm>
          <a:prstGeom prst="rect">
            <a:avLst/>
          </a:prstGeom>
        </p:spPr>
        <p:txBody>
          <a:bodyPr wrap="none">
            <a:spAutoFit/>
          </a:bodyPr>
          <a:lstStyle/>
          <a:p>
            <a:r>
              <a:rPr lang="zh-CN" altLang="en-US" b="1" dirty="0"/>
              <a:t>软件系统失效严重性度量</a:t>
            </a:r>
            <a:endParaRPr lang="zh-CN" altLang="en-US" dirty="0"/>
          </a:p>
        </p:txBody>
      </p:sp>
      <p:sp>
        <p:nvSpPr>
          <p:cNvPr id="41" name="矩形 40"/>
          <p:cNvSpPr/>
          <p:nvPr/>
        </p:nvSpPr>
        <p:spPr>
          <a:xfrm>
            <a:off x="4976374" y="3885168"/>
            <a:ext cx="2523464" cy="430887"/>
          </a:xfrm>
          <a:prstGeom prst="rect">
            <a:avLst/>
          </a:prstGeom>
        </p:spPr>
        <p:txBody>
          <a:bodyPr wrap="square">
            <a:spAutoFit/>
          </a:bodyPr>
          <a:lstStyle/>
          <a:p>
            <a:r>
              <a:rPr lang="zh-CN" altLang="en-US" sz="1100" dirty="0"/>
              <a:t>同改正性维护组修复的软件系统失效的严重性有关。</a:t>
            </a:r>
          </a:p>
        </p:txBody>
      </p:sp>
      <p:sp>
        <p:nvSpPr>
          <p:cNvPr id="42" name="矩形 41"/>
          <p:cNvSpPr/>
          <p:nvPr/>
        </p:nvSpPr>
        <p:spPr>
          <a:xfrm>
            <a:off x="1360507" y="4956932"/>
            <a:ext cx="2031325" cy="369332"/>
          </a:xfrm>
          <a:prstGeom prst="rect">
            <a:avLst/>
          </a:prstGeom>
        </p:spPr>
        <p:txBody>
          <a:bodyPr wrap="none">
            <a:spAutoFit/>
          </a:bodyPr>
          <a:lstStyle/>
          <a:p>
            <a:r>
              <a:rPr lang="zh-CN" altLang="en-US" b="1" dirty="0"/>
              <a:t>维护服务失效度量</a:t>
            </a:r>
            <a:endParaRPr lang="zh-CN" altLang="en-US" dirty="0"/>
          </a:p>
        </p:txBody>
      </p:sp>
      <p:sp>
        <p:nvSpPr>
          <p:cNvPr id="43" name="矩形 42"/>
          <p:cNvSpPr/>
          <p:nvPr/>
        </p:nvSpPr>
        <p:spPr>
          <a:xfrm>
            <a:off x="1510224" y="5418678"/>
            <a:ext cx="1822308" cy="600164"/>
          </a:xfrm>
          <a:prstGeom prst="rect">
            <a:avLst/>
          </a:prstGeom>
        </p:spPr>
        <p:txBody>
          <a:bodyPr wrap="square">
            <a:spAutoFit/>
          </a:bodyPr>
          <a:lstStyle/>
          <a:p>
            <a:r>
              <a:rPr lang="zh-CN" altLang="en-US" sz="1100" dirty="0"/>
              <a:t>同维护服务不能按时完成失效改正或改正失败的情况有关。</a:t>
            </a:r>
          </a:p>
        </p:txBody>
      </p:sp>
      <p:sp>
        <p:nvSpPr>
          <p:cNvPr id="44" name="îṩlîḑè">
            <a:extLst>
              <a:ext uri="{FF2B5EF4-FFF2-40B4-BE49-F238E27FC236}">
                <a16:creationId xmlns:a16="http://schemas.microsoft.com/office/drawing/2014/main" xmlns="" id="{0FC25266-7218-46D1-8C96-DC5DC8719AE5}"/>
              </a:ext>
            </a:extLst>
          </p:cNvPr>
          <p:cNvSpPr/>
          <p:nvPr/>
        </p:nvSpPr>
        <p:spPr bwMode="auto">
          <a:xfrm>
            <a:off x="4184320" y="4977025"/>
            <a:ext cx="508912" cy="509712"/>
          </a:xfrm>
          <a:prstGeom prst="roundRect">
            <a:avLst/>
          </a:pr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45" name="ïṥ1iḑe">
            <a:extLst>
              <a:ext uri="{FF2B5EF4-FFF2-40B4-BE49-F238E27FC236}">
                <a16:creationId xmlns:a16="http://schemas.microsoft.com/office/drawing/2014/main" xmlns="" id="{2512BACD-5C53-4D80-B738-42C66CC31E35}"/>
              </a:ext>
            </a:extLst>
          </p:cNvPr>
          <p:cNvSpPr/>
          <p:nvPr/>
        </p:nvSpPr>
        <p:spPr>
          <a:xfrm>
            <a:off x="4297768" y="5067794"/>
            <a:ext cx="302015" cy="309900"/>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sp>
        <p:nvSpPr>
          <p:cNvPr id="46" name="矩形 45"/>
          <p:cNvSpPr/>
          <p:nvPr/>
        </p:nvSpPr>
        <p:spPr>
          <a:xfrm>
            <a:off x="4910438" y="4844592"/>
            <a:ext cx="2262158" cy="369332"/>
          </a:xfrm>
          <a:prstGeom prst="rect">
            <a:avLst/>
          </a:prstGeom>
        </p:spPr>
        <p:txBody>
          <a:bodyPr wrap="none">
            <a:spAutoFit/>
          </a:bodyPr>
          <a:lstStyle/>
          <a:p>
            <a:r>
              <a:rPr lang="zh-CN" altLang="en-US" b="1" dirty="0" smtClean="0"/>
              <a:t>软件系统可用性度量</a:t>
            </a:r>
            <a:endParaRPr lang="zh-CN" altLang="en-US" dirty="0"/>
          </a:p>
        </p:txBody>
      </p:sp>
      <p:sp>
        <p:nvSpPr>
          <p:cNvPr id="47" name="矩形 46"/>
          <p:cNvSpPr/>
          <p:nvPr/>
        </p:nvSpPr>
        <p:spPr>
          <a:xfrm>
            <a:off x="5099538" y="5326264"/>
            <a:ext cx="1863970" cy="769441"/>
          </a:xfrm>
          <a:prstGeom prst="rect">
            <a:avLst/>
          </a:prstGeom>
        </p:spPr>
        <p:txBody>
          <a:bodyPr wrap="square">
            <a:spAutoFit/>
          </a:bodyPr>
          <a:lstStyle/>
          <a:p>
            <a:r>
              <a:rPr lang="zh-CN" altLang="en-US" sz="1100" dirty="0"/>
              <a:t>同顾客通过一段时间认识到软件系统的服务不可用或只有部分可用引起的麻烦的程度有关。</a:t>
            </a:r>
          </a:p>
        </p:txBody>
      </p:sp>
    </p:spTree>
    <p:extLst>
      <p:ext uri="{BB962C8B-B14F-4D97-AF65-F5344CB8AC3E}">
        <p14:creationId xmlns:p14="http://schemas.microsoft.com/office/powerpoint/2010/main" val="33520302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CC14451-8158-4900-A8CF-EA196F8917C5}"/>
              </a:ext>
            </a:extLst>
          </p:cNvPr>
          <p:cNvSpPr>
            <a:spLocks noGrp="1"/>
          </p:cNvSpPr>
          <p:nvPr>
            <p:ph type="title"/>
          </p:nvPr>
        </p:nvSpPr>
        <p:spPr/>
        <p:txBody>
          <a:bodyPr/>
          <a:lstStyle/>
          <a:p>
            <a:r>
              <a:rPr lang="zh-CN" altLang="en-US" dirty="0"/>
              <a:t>软件修改性维护度量</a:t>
            </a:r>
          </a:p>
        </p:txBody>
      </p:sp>
      <p:sp>
        <p:nvSpPr>
          <p:cNvPr id="3" name="页脚占位符 2">
            <a:extLst>
              <a:ext uri="{FF2B5EF4-FFF2-40B4-BE49-F238E27FC236}">
                <a16:creationId xmlns:a16="http://schemas.microsoft.com/office/drawing/2014/main" xmlns="" id="{FA41D279-0F4D-41D0-80AF-7888CA1CFB3E}"/>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1B104968-8F80-4630-9F47-8DD38300CEC3}"/>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grpSp>
        <p:nvGrpSpPr>
          <p:cNvPr id="5" name="5d34ce67-ce96-4a6d-85c6-e65e4036e79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53D6A855-6CF8-452A-A808-72EF0C4F7D30}"/>
              </a:ext>
            </a:extLst>
          </p:cNvPr>
          <p:cNvGrpSpPr>
            <a:grpSpLocks noChangeAspect="1"/>
          </p:cNvGrpSpPr>
          <p:nvPr>
            <p:custDataLst>
              <p:tags r:id="rId1"/>
            </p:custDataLst>
          </p:nvPr>
        </p:nvGrpSpPr>
        <p:grpSpPr>
          <a:xfrm>
            <a:off x="660400" y="1193260"/>
            <a:ext cx="10858500" cy="3855363"/>
            <a:chOff x="660400" y="1193260"/>
            <a:chExt cx="10858500" cy="3855363"/>
          </a:xfrm>
        </p:grpSpPr>
        <p:sp>
          <p:nvSpPr>
            <p:cNvPr id="6" name="iSḷiḍê">
              <a:extLst>
                <a:ext uri="{FF2B5EF4-FFF2-40B4-BE49-F238E27FC236}">
                  <a16:creationId xmlns:a16="http://schemas.microsoft.com/office/drawing/2014/main" xmlns="" id="{76EBF4A3-A87D-4AD0-98E2-C72927536C94}"/>
                </a:ext>
              </a:extLst>
            </p:cNvPr>
            <p:cNvSpPr/>
            <p:nvPr/>
          </p:nvSpPr>
          <p:spPr>
            <a:xfrm rot="5400000">
              <a:off x="6081239" y="2538581"/>
              <a:ext cx="1937765" cy="758757"/>
            </a:xfrm>
            <a:custGeom>
              <a:avLst/>
              <a:gdLst/>
              <a:ahLst/>
              <a:cxnLst>
                <a:cxn ang="0">
                  <a:pos x="wd2" y="hd2"/>
                </a:cxn>
                <a:cxn ang="5400000">
                  <a:pos x="wd2" y="hd2"/>
                </a:cxn>
                <a:cxn ang="10800000">
                  <a:pos x="wd2" y="hd2"/>
                </a:cxn>
                <a:cxn ang="16200000">
                  <a:pos x="wd2" y="hd2"/>
                </a:cxn>
              </a:cxnLst>
              <a:rect l="0" t="0" r="r" b="b"/>
              <a:pathLst>
                <a:path w="21592" h="21576" extrusionOk="0">
                  <a:moveTo>
                    <a:pt x="21592" y="21576"/>
                  </a:moveTo>
                  <a:lnTo>
                    <a:pt x="0" y="21576"/>
                  </a:lnTo>
                  <a:cubicBezTo>
                    <a:pt x="-8" y="15762"/>
                    <a:pt x="906" y="10187"/>
                    <a:pt x="2535" y="6122"/>
                  </a:cubicBezTo>
                  <a:cubicBezTo>
                    <a:pt x="4116" y="2175"/>
                    <a:pt x="6243" y="-24"/>
                    <a:pt x="8455" y="0"/>
                  </a:cubicBezTo>
                  <a:lnTo>
                    <a:pt x="21061" y="0"/>
                  </a:lnTo>
                  <a:lnTo>
                    <a:pt x="21592" y="21576"/>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sp>
          <p:nvSpPr>
            <p:cNvPr id="7" name="îslíḑê">
              <a:extLst>
                <a:ext uri="{FF2B5EF4-FFF2-40B4-BE49-F238E27FC236}">
                  <a16:creationId xmlns:a16="http://schemas.microsoft.com/office/drawing/2014/main" xmlns="" id="{CDD5EB87-CE20-4DF7-9C28-C68EBB9C8AA0}"/>
                </a:ext>
              </a:extLst>
            </p:cNvPr>
            <p:cNvSpPr/>
            <p:nvPr/>
          </p:nvSpPr>
          <p:spPr>
            <a:xfrm rot="5400000">
              <a:off x="5327697" y="2949908"/>
              <a:ext cx="2287527" cy="1909904"/>
            </a:xfrm>
            <a:custGeom>
              <a:avLst/>
              <a:gdLst/>
              <a:ahLst/>
              <a:cxnLst>
                <a:cxn ang="0">
                  <a:pos x="wd2" y="hd2"/>
                </a:cxn>
                <a:cxn ang="5400000">
                  <a:pos x="wd2" y="hd2"/>
                </a:cxn>
                <a:cxn ang="10800000">
                  <a:pos x="wd2" y="hd2"/>
                </a:cxn>
                <a:cxn ang="16200000">
                  <a:pos x="wd2" y="hd2"/>
                </a:cxn>
              </a:cxnLst>
              <a:rect l="0" t="0" r="r" b="b"/>
              <a:pathLst>
                <a:path w="21600" h="21572" extrusionOk="0">
                  <a:moveTo>
                    <a:pt x="0" y="0"/>
                  </a:moveTo>
                  <a:lnTo>
                    <a:pt x="10960" y="0"/>
                  </a:lnTo>
                  <a:cubicBezTo>
                    <a:pt x="13992" y="-20"/>
                    <a:pt x="16873" y="1579"/>
                    <a:pt x="18817" y="4361"/>
                  </a:cubicBezTo>
                  <a:cubicBezTo>
                    <a:pt x="19726" y="5661"/>
                    <a:pt x="20386" y="7158"/>
                    <a:pt x="20843" y="8729"/>
                  </a:cubicBezTo>
                  <a:cubicBezTo>
                    <a:pt x="21316" y="10355"/>
                    <a:pt x="21575" y="12075"/>
                    <a:pt x="21600" y="13828"/>
                  </a:cubicBezTo>
                  <a:lnTo>
                    <a:pt x="21600" y="21572"/>
                  </a:lnTo>
                  <a:lnTo>
                    <a:pt x="10626" y="21572"/>
                  </a:lnTo>
                  <a:lnTo>
                    <a:pt x="10626" y="12625"/>
                  </a:lnTo>
                  <a:cubicBezTo>
                    <a:pt x="10649" y="10674"/>
                    <a:pt x="10278" y="8744"/>
                    <a:pt x="9546" y="7000"/>
                  </a:cubicBezTo>
                  <a:cubicBezTo>
                    <a:pt x="7736" y="2685"/>
                    <a:pt x="4036" y="-28"/>
                    <a:pt x="0" y="0"/>
                  </a:cubicBezTo>
                  <a:close/>
                </a:path>
              </a:pathLst>
            </a:custGeom>
            <a:solidFill>
              <a:schemeClr val="accent1"/>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sp>
          <p:nvSpPr>
            <p:cNvPr id="8" name="íṥľídé">
              <a:extLst>
                <a:ext uri="{FF2B5EF4-FFF2-40B4-BE49-F238E27FC236}">
                  <a16:creationId xmlns:a16="http://schemas.microsoft.com/office/drawing/2014/main" xmlns="" id="{96D09C92-EB81-4202-9463-77EC673675C4}"/>
                </a:ext>
              </a:extLst>
            </p:cNvPr>
            <p:cNvSpPr/>
            <p:nvPr/>
          </p:nvSpPr>
          <p:spPr>
            <a:xfrm rot="16200000">
              <a:off x="4172994" y="3700361"/>
              <a:ext cx="1937765" cy="758757"/>
            </a:xfrm>
            <a:custGeom>
              <a:avLst/>
              <a:gdLst/>
              <a:ahLst/>
              <a:cxnLst>
                <a:cxn ang="0">
                  <a:pos x="wd2" y="hd2"/>
                </a:cxn>
                <a:cxn ang="5400000">
                  <a:pos x="wd2" y="hd2"/>
                </a:cxn>
                <a:cxn ang="10800000">
                  <a:pos x="wd2" y="hd2"/>
                </a:cxn>
                <a:cxn ang="16200000">
                  <a:pos x="wd2" y="hd2"/>
                </a:cxn>
              </a:cxnLst>
              <a:rect l="0" t="0" r="r" b="b"/>
              <a:pathLst>
                <a:path w="21592" h="21576" extrusionOk="0">
                  <a:moveTo>
                    <a:pt x="21592" y="21576"/>
                  </a:moveTo>
                  <a:lnTo>
                    <a:pt x="0" y="21576"/>
                  </a:lnTo>
                  <a:cubicBezTo>
                    <a:pt x="-8" y="15762"/>
                    <a:pt x="906" y="10187"/>
                    <a:pt x="2535" y="6122"/>
                  </a:cubicBezTo>
                  <a:cubicBezTo>
                    <a:pt x="4116" y="2175"/>
                    <a:pt x="6243" y="-24"/>
                    <a:pt x="8455" y="0"/>
                  </a:cubicBezTo>
                  <a:lnTo>
                    <a:pt x="21061" y="0"/>
                  </a:lnTo>
                  <a:lnTo>
                    <a:pt x="21592" y="21576"/>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sp>
          <p:nvSpPr>
            <p:cNvPr id="9" name="ïśľîḓe">
              <a:extLst>
                <a:ext uri="{FF2B5EF4-FFF2-40B4-BE49-F238E27FC236}">
                  <a16:creationId xmlns:a16="http://schemas.microsoft.com/office/drawing/2014/main" xmlns="" id="{1F1267A4-32E7-47B2-B513-86244A167FC7}"/>
                </a:ext>
              </a:extLst>
            </p:cNvPr>
            <p:cNvSpPr/>
            <p:nvPr/>
          </p:nvSpPr>
          <p:spPr>
            <a:xfrm rot="16200000">
              <a:off x="4576774" y="2137888"/>
              <a:ext cx="2287527" cy="1909905"/>
            </a:xfrm>
            <a:custGeom>
              <a:avLst/>
              <a:gdLst/>
              <a:ahLst/>
              <a:cxnLst>
                <a:cxn ang="0">
                  <a:pos x="wd2" y="hd2"/>
                </a:cxn>
                <a:cxn ang="5400000">
                  <a:pos x="wd2" y="hd2"/>
                </a:cxn>
                <a:cxn ang="10800000">
                  <a:pos x="wd2" y="hd2"/>
                </a:cxn>
                <a:cxn ang="16200000">
                  <a:pos x="wd2" y="hd2"/>
                </a:cxn>
              </a:cxnLst>
              <a:rect l="0" t="0" r="r" b="b"/>
              <a:pathLst>
                <a:path w="21600" h="21572" extrusionOk="0">
                  <a:moveTo>
                    <a:pt x="0" y="0"/>
                  </a:moveTo>
                  <a:lnTo>
                    <a:pt x="10960" y="0"/>
                  </a:lnTo>
                  <a:cubicBezTo>
                    <a:pt x="13992" y="-20"/>
                    <a:pt x="16873" y="1579"/>
                    <a:pt x="18817" y="4361"/>
                  </a:cubicBezTo>
                  <a:cubicBezTo>
                    <a:pt x="19726" y="5661"/>
                    <a:pt x="20386" y="7158"/>
                    <a:pt x="20843" y="8729"/>
                  </a:cubicBezTo>
                  <a:cubicBezTo>
                    <a:pt x="21316" y="10355"/>
                    <a:pt x="21575" y="12075"/>
                    <a:pt x="21600" y="13828"/>
                  </a:cubicBezTo>
                  <a:lnTo>
                    <a:pt x="21600" y="21572"/>
                  </a:lnTo>
                  <a:lnTo>
                    <a:pt x="10626" y="21572"/>
                  </a:lnTo>
                  <a:lnTo>
                    <a:pt x="10626" y="12625"/>
                  </a:lnTo>
                  <a:cubicBezTo>
                    <a:pt x="10649" y="10674"/>
                    <a:pt x="10278" y="8744"/>
                    <a:pt x="9546" y="7000"/>
                  </a:cubicBezTo>
                  <a:cubicBezTo>
                    <a:pt x="7736" y="2685"/>
                    <a:pt x="4036" y="-28"/>
                    <a:pt x="0" y="0"/>
                  </a:cubicBezTo>
                  <a:close/>
                </a:path>
              </a:pathLst>
            </a:custGeom>
            <a:solidFill>
              <a:schemeClr val="bg1">
                <a:lumMod val="85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grpSp>
          <p:nvGrpSpPr>
            <p:cNvPr id="11" name="îś1iḍé">
              <a:extLst>
                <a:ext uri="{FF2B5EF4-FFF2-40B4-BE49-F238E27FC236}">
                  <a16:creationId xmlns:a16="http://schemas.microsoft.com/office/drawing/2014/main" xmlns="" id="{84D56409-1C2E-465D-A8E4-51D6C4B3127D}"/>
                </a:ext>
              </a:extLst>
            </p:cNvPr>
            <p:cNvGrpSpPr/>
            <p:nvPr/>
          </p:nvGrpSpPr>
          <p:grpSpPr>
            <a:xfrm>
              <a:off x="660400" y="2177530"/>
              <a:ext cx="4003137" cy="388155"/>
              <a:chOff x="660400" y="2177530"/>
              <a:chExt cx="4003137" cy="388155"/>
            </a:xfrm>
          </p:grpSpPr>
          <p:sp>
            <p:nvSpPr>
              <p:cNvPr id="27" name="išḷiḓe">
                <a:extLst>
                  <a:ext uri="{FF2B5EF4-FFF2-40B4-BE49-F238E27FC236}">
                    <a16:creationId xmlns:a16="http://schemas.microsoft.com/office/drawing/2014/main" xmlns="" id="{1BC0D4F7-6A05-4B7A-9718-2B06797B925C}"/>
                  </a:ext>
                </a:extLst>
              </p:cNvPr>
              <p:cNvSpPr/>
              <p:nvPr/>
            </p:nvSpPr>
            <p:spPr bwMode="auto">
              <a:xfrm>
                <a:off x="4304917" y="2177530"/>
                <a:ext cx="358620" cy="358085"/>
              </a:xfrm>
              <a:custGeom>
                <a:avLst/>
                <a:gdLst>
                  <a:gd name="connsiteX0" fmla="*/ 518958 w 607627"/>
                  <a:gd name="connsiteY0" fmla="*/ 480339 h 606722"/>
                  <a:gd name="connsiteX1" fmla="*/ 569613 w 607627"/>
                  <a:gd name="connsiteY1" fmla="*/ 480339 h 606722"/>
                  <a:gd name="connsiteX2" fmla="*/ 607627 w 607627"/>
                  <a:gd name="connsiteY2" fmla="*/ 518201 h 606722"/>
                  <a:gd name="connsiteX3" fmla="*/ 607627 w 607627"/>
                  <a:gd name="connsiteY3" fmla="*/ 568772 h 606722"/>
                  <a:gd name="connsiteX4" fmla="*/ 569613 w 607627"/>
                  <a:gd name="connsiteY4" fmla="*/ 606722 h 606722"/>
                  <a:gd name="connsiteX5" fmla="*/ 518958 w 607627"/>
                  <a:gd name="connsiteY5" fmla="*/ 606722 h 606722"/>
                  <a:gd name="connsiteX6" fmla="*/ 481033 w 607627"/>
                  <a:gd name="connsiteY6" fmla="*/ 568772 h 606722"/>
                  <a:gd name="connsiteX7" fmla="*/ 481033 w 607627"/>
                  <a:gd name="connsiteY7" fmla="*/ 518201 h 606722"/>
                  <a:gd name="connsiteX8" fmla="*/ 518958 w 607627"/>
                  <a:gd name="connsiteY8" fmla="*/ 480339 h 606722"/>
                  <a:gd name="connsiteX9" fmla="*/ 518958 w 607627"/>
                  <a:gd name="connsiteY9" fmla="*/ 252836 h 606722"/>
                  <a:gd name="connsiteX10" fmla="*/ 569613 w 607627"/>
                  <a:gd name="connsiteY10" fmla="*/ 252836 h 606722"/>
                  <a:gd name="connsiteX11" fmla="*/ 607627 w 607627"/>
                  <a:gd name="connsiteY11" fmla="*/ 290698 h 606722"/>
                  <a:gd name="connsiteX12" fmla="*/ 607627 w 607627"/>
                  <a:gd name="connsiteY12" fmla="*/ 341269 h 606722"/>
                  <a:gd name="connsiteX13" fmla="*/ 569613 w 607627"/>
                  <a:gd name="connsiteY13" fmla="*/ 379219 h 606722"/>
                  <a:gd name="connsiteX14" fmla="*/ 518958 w 607627"/>
                  <a:gd name="connsiteY14" fmla="*/ 379219 h 606722"/>
                  <a:gd name="connsiteX15" fmla="*/ 481033 w 607627"/>
                  <a:gd name="connsiteY15" fmla="*/ 341269 h 606722"/>
                  <a:gd name="connsiteX16" fmla="*/ 481033 w 607627"/>
                  <a:gd name="connsiteY16" fmla="*/ 290698 h 606722"/>
                  <a:gd name="connsiteX17" fmla="*/ 518958 w 607627"/>
                  <a:gd name="connsiteY17" fmla="*/ 252836 h 606722"/>
                  <a:gd name="connsiteX18" fmla="*/ 81603 w 607627"/>
                  <a:gd name="connsiteY18" fmla="*/ 151716 h 606722"/>
                  <a:gd name="connsiteX19" fmla="*/ 146211 w 607627"/>
                  <a:gd name="connsiteY19" fmla="*/ 151716 h 606722"/>
                  <a:gd name="connsiteX20" fmla="*/ 210819 w 607627"/>
                  <a:gd name="connsiteY20" fmla="*/ 213124 h 606722"/>
                  <a:gd name="connsiteX21" fmla="*/ 227549 w 607627"/>
                  <a:gd name="connsiteY21" fmla="*/ 359935 h 606722"/>
                  <a:gd name="connsiteX22" fmla="*/ 217137 w 607627"/>
                  <a:gd name="connsiteY22" fmla="*/ 393349 h 606722"/>
                  <a:gd name="connsiteX23" fmla="*/ 191152 w 607627"/>
                  <a:gd name="connsiteY23" fmla="*/ 406146 h 606722"/>
                  <a:gd name="connsiteX24" fmla="*/ 177180 w 607627"/>
                  <a:gd name="connsiteY24" fmla="*/ 594992 h 606722"/>
                  <a:gd name="connsiteX25" fmla="*/ 164543 w 607627"/>
                  <a:gd name="connsiteY25" fmla="*/ 606722 h 606722"/>
                  <a:gd name="connsiteX26" fmla="*/ 63271 w 607627"/>
                  <a:gd name="connsiteY26" fmla="*/ 606722 h 606722"/>
                  <a:gd name="connsiteX27" fmla="*/ 50634 w 607627"/>
                  <a:gd name="connsiteY27" fmla="*/ 594992 h 606722"/>
                  <a:gd name="connsiteX28" fmla="*/ 36662 w 607627"/>
                  <a:gd name="connsiteY28" fmla="*/ 406146 h 606722"/>
                  <a:gd name="connsiteX29" fmla="*/ 10677 w 607627"/>
                  <a:gd name="connsiteY29" fmla="*/ 393349 h 606722"/>
                  <a:gd name="connsiteX30" fmla="*/ 265 w 607627"/>
                  <a:gd name="connsiteY30" fmla="*/ 359935 h 606722"/>
                  <a:gd name="connsiteX31" fmla="*/ 17084 w 607627"/>
                  <a:gd name="connsiteY31" fmla="*/ 213124 h 606722"/>
                  <a:gd name="connsiteX32" fmla="*/ 81603 w 607627"/>
                  <a:gd name="connsiteY32" fmla="*/ 151716 h 606722"/>
                  <a:gd name="connsiteX33" fmla="*/ 392406 w 607627"/>
                  <a:gd name="connsiteY33" fmla="*/ 75787 h 606722"/>
                  <a:gd name="connsiteX34" fmla="*/ 443059 w 607627"/>
                  <a:gd name="connsiteY34" fmla="*/ 75787 h 606722"/>
                  <a:gd name="connsiteX35" fmla="*/ 455700 w 607627"/>
                  <a:gd name="connsiteY35" fmla="*/ 88497 h 606722"/>
                  <a:gd name="connsiteX36" fmla="*/ 443059 w 607627"/>
                  <a:gd name="connsiteY36" fmla="*/ 101119 h 606722"/>
                  <a:gd name="connsiteX37" fmla="*/ 392406 w 607627"/>
                  <a:gd name="connsiteY37" fmla="*/ 101119 h 606722"/>
                  <a:gd name="connsiteX38" fmla="*/ 354483 w 607627"/>
                  <a:gd name="connsiteY38" fmla="*/ 139072 h 606722"/>
                  <a:gd name="connsiteX39" fmla="*/ 354483 w 607627"/>
                  <a:gd name="connsiteY39" fmla="*/ 303326 h 606722"/>
                  <a:gd name="connsiteX40" fmla="*/ 443059 w 607627"/>
                  <a:gd name="connsiteY40" fmla="*/ 303326 h 606722"/>
                  <a:gd name="connsiteX41" fmla="*/ 455700 w 607627"/>
                  <a:gd name="connsiteY41" fmla="*/ 316037 h 606722"/>
                  <a:gd name="connsiteX42" fmla="*/ 443059 w 607627"/>
                  <a:gd name="connsiteY42" fmla="*/ 328658 h 606722"/>
                  <a:gd name="connsiteX43" fmla="*/ 354483 w 607627"/>
                  <a:gd name="connsiteY43" fmla="*/ 328658 h 606722"/>
                  <a:gd name="connsiteX44" fmla="*/ 354483 w 607627"/>
                  <a:gd name="connsiteY44" fmla="*/ 493002 h 606722"/>
                  <a:gd name="connsiteX45" fmla="*/ 392406 w 607627"/>
                  <a:gd name="connsiteY45" fmla="*/ 530866 h 606722"/>
                  <a:gd name="connsiteX46" fmla="*/ 443059 w 607627"/>
                  <a:gd name="connsiteY46" fmla="*/ 530866 h 606722"/>
                  <a:gd name="connsiteX47" fmla="*/ 455700 w 607627"/>
                  <a:gd name="connsiteY47" fmla="*/ 543576 h 606722"/>
                  <a:gd name="connsiteX48" fmla="*/ 443059 w 607627"/>
                  <a:gd name="connsiteY48" fmla="*/ 556197 h 606722"/>
                  <a:gd name="connsiteX49" fmla="*/ 392406 w 607627"/>
                  <a:gd name="connsiteY49" fmla="*/ 556197 h 606722"/>
                  <a:gd name="connsiteX50" fmla="*/ 329112 w 607627"/>
                  <a:gd name="connsiteY50" fmla="*/ 493002 h 606722"/>
                  <a:gd name="connsiteX51" fmla="*/ 329112 w 607627"/>
                  <a:gd name="connsiteY51" fmla="*/ 328658 h 606722"/>
                  <a:gd name="connsiteX52" fmla="*/ 265818 w 607627"/>
                  <a:gd name="connsiteY52" fmla="*/ 328658 h 606722"/>
                  <a:gd name="connsiteX53" fmla="*/ 253177 w 607627"/>
                  <a:gd name="connsiteY53" fmla="*/ 316037 h 606722"/>
                  <a:gd name="connsiteX54" fmla="*/ 265818 w 607627"/>
                  <a:gd name="connsiteY54" fmla="*/ 303326 h 606722"/>
                  <a:gd name="connsiteX55" fmla="*/ 329112 w 607627"/>
                  <a:gd name="connsiteY55" fmla="*/ 303326 h 606722"/>
                  <a:gd name="connsiteX56" fmla="*/ 329112 w 607627"/>
                  <a:gd name="connsiteY56" fmla="*/ 139072 h 606722"/>
                  <a:gd name="connsiteX57" fmla="*/ 392406 w 607627"/>
                  <a:gd name="connsiteY57" fmla="*/ 75787 h 606722"/>
                  <a:gd name="connsiteX58" fmla="*/ 518958 w 607627"/>
                  <a:gd name="connsiteY58" fmla="*/ 25333 h 606722"/>
                  <a:gd name="connsiteX59" fmla="*/ 569613 w 607627"/>
                  <a:gd name="connsiteY59" fmla="*/ 25333 h 606722"/>
                  <a:gd name="connsiteX60" fmla="*/ 607627 w 607627"/>
                  <a:gd name="connsiteY60" fmla="*/ 63195 h 606722"/>
                  <a:gd name="connsiteX61" fmla="*/ 607627 w 607627"/>
                  <a:gd name="connsiteY61" fmla="*/ 113766 h 606722"/>
                  <a:gd name="connsiteX62" fmla="*/ 569613 w 607627"/>
                  <a:gd name="connsiteY62" fmla="*/ 151716 h 606722"/>
                  <a:gd name="connsiteX63" fmla="*/ 518958 w 607627"/>
                  <a:gd name="connsiteY63" fmla="*/ 151716 h 606722"/>
                  <a:gd name="connsiteX64" fmla="*/ 481033 w 607627"/>
                  <a:gd name="connsiteY64" fmla="*/ 113766 h 606722"/>
                  <a:gd name="connsiteX65" fmla="*/ 481033 w 607627"/>
                  <a:gd name="connsiteY65" fmla="*/ 63195 h 606722"/>
                  <a:gd name="connsiteX66" fmla="*/ 518958 w 607627"/>
                  <a:gd name="connsiteY66" fmla="*/ 25333 h 606722"/>
                  <a:gd name="connsiteX67" fmla="*/ 113916 w 607627"/>
                  <a:gd name="connsiteY67" fmla="*/ 0 h 606722"/>
                  <a:gd name="connsiteX68" fmla="*/ 177178 w 607627"/>
                  <a:gd name="connsiteY68" fmla="*/ 63192 h 606722"/>
                  <a:gd name="connsiteX69" fmla="*/ 113916 w 607627"/>
                  <a:gd name="connsiteY69" fmla="*/ 126384 h 606722"/>
                  <a:gd name="connsiteX70" fmla="*/ 50654 w 607627"/>
                  <a:gd name="connsiteY70" fmla="*/ 63192 h 606722"/>
                  <a:gd name="connsiteX71" fmla="*/ 113916 w 607627"/>
                  <a:gd name="connsiteY7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7627" h="606722">
                    <a:moveTo>
                      <a:pt x="518958" y="480339"/>
                    </a:moveTo>
                    <a:lnTo>
                      <a:pt x="569613" y="480339"/>
                    </a:lnTo>
                    <a:cubicBezTo>
                      <a:pt x="590623" y="480339"/>
                      <a:pt x="607627" y="497315"/>
                      <a:pt x="607627" y="518201"/>
                    </a:cubicBezTo>
                    <a:lnTo>
                      <a:pt x="607627" y="568772"/>
                    </a:lnTo>
                    <a:cubicBezTo>
                      <a:pt x="607627" y="589658"/>
                      <a:pt x="590623" y="606722"/>
                      <a:pt x="569613" y="606722"/>
                    </a:cubicBezTo>
                    <a:lnTo>
                      <a:pt x="518958" y="606722"/>
                    </a:lnTo>
                    <a:cubicBezTo>
                      <a:pt x="498037" y="606722"/>
                      <a:pt x="481033" y="589658"/>
                      <a:pt x="481033" y="568772"/>
                    </a:cubicBezTo>
                    <a:lnTo>
                      <a:pt x="481033" y="518201"/>
                    </a:lnTo>
                    <a:cubicBezTo>
                      <a:pt x="481033" y="497315"/>
                      <a:pt x="498037" y="480339"/>
                      <a:pt x="518958" y="480339"/>
                    </a:cubicBezTo>
                    <a:close/>
                    <a:moveTo>
                      <a:pt x="518958" y="252836"/>
                    </a:moveTo>
                    <a:lnTo>
                      <a:pt x="569613" y="252836"/>
                    </a:lnTo>
                    <a:cubicBezTo>
                      <a:pt x="590623" y="252836"/>
                      <a:pt x="607627" y="269812"/>
                      <a:pt x="607627" y="290698"/>
                    </a:cubicBezTo>
                    <a:lnTo>
                      <a:pt x="607627" y="341269"/>
                    </a:lnTo>
                    <a:cubicBezTo>
                      <a:pt x="607627" y="362155"/>
                      <a:pt x="590623" y="379219"/>
                      <a:pt x="569613" y="379219"/>
                    </a:cubicBezTo>
                    <a:lnTo>
                      <a:pt x="518958" y="379219"/>
                    </a:lnTo>
                    <a:cubicBezTo>
                      <a:pt x="498037" y="379219"/>
                      <a:pt x="481033" y="362155"/>
                      <a:pt x="481033" y="341269"/>
                    </a:cubicBezTo>
                    <a:lnTo>
                      <a:pt x="481033" y="290698"/>
                    </a:lnTo>
                    <a:cubicBezTo>
                      <a:pt x="481033" y="269812"/>
                      <a:pt x="498037" y="252836"/>
                      <a:pt x="518958" y="252836"/>
                    </a:cubicBezTo>
                    <a:close/>
                    <a:moveTo>
                      <a:pt x="81603" y="151716"/>
                    </a:moveTo>
                    <a:lnTo>
                      <a:pt x="146211" y="151716"/>
                    </a:lnTo>
                    <a:cubicBezTo>
                      <a:pt x="179049" y="151716"/>
                      <a:pt x="206814" y="178110"/>
                      <a:pt x="210819" y="213124"/>
                    </a:cubicBezTo>
                    <a:lnTo>
                      <a:pt x="227549" y="359935"/>
                    </a:lnTo>
                    <a:cubicBezTo>
                      <a:pt x="228973" y="372199"/>
                      <a:pt x="225146" y="384374"/>
                      <a:pt x="217137" y="393349"/>
                    </a:cubicBezTo>
                    <a:cubicBezTo>
                      <a:pt x="210285" y="401081"/>
                      <a:pt x="201119" y="405613"/>
                      <a:pt x="191152" y="406146"/>
                    </a:cubicBezTo>
                    <a:lnTo>
                      <a:pt x="177180" y="594992"/>
                    </a:lnTo>
                    <a:cubicBezTo>
                      <a:pt x="176646" y="601568"/>
                      <a:pt x="171129" y="606722"/>
                      <a:pt x="164543" y="606722"/>
                    </a:cubicBezTo>
                    <a:lnTo>
                      <a:pt x="63271" y="606722"/>
                    </a:lnTo>
                    <a:cubicBezTo>
                      <a:pt x="56685" y="606722"/>
                      <a:pt x="51168" y="601568"/>
                      <a:pt x="50634" y="594992"/>
                    </a:cubicBezTo>
                    <a:lnTo>
                      <a:pt x="36662" y="406146"/>
                    </a:lnTo>
                    <a:cubicBezTo>
                      <a:pt x="26784" y="405613"/>
                      <a:pt x="17529" y="401081"/>
                      <a:pt x="10677" y="393349"/>
                    </a:cubicBezTo>
                    <a:cubicBezTo>
                      <a:pt x="2668" y="384374"/>
                      <a:pt x="-1070" y="372199"/>
                      <a:pt x="265" y="359935"/>
                    </a:cubicBezTo>
                    <a:lnTo>
                      <a:pt x="17084" y="213124"/>
                    </a:lnTo>
                    <a:cubicBezTo>
                      <a:pt x="21000" y="178110"/>
                      <a:pt x="48765" y="151716"/>
                      <a:pt x="81603" y="151716"/>
                    </a:cubicBezTo>
                    <a:close/>
                    <a:moveTo>
                      <a:pt x="392406" y="75787"/>
                    </a:moveTo>
                    <a:lnTo>
                      <a:pt x="443059" y="75787"/>
                    </a:lnTo>
                    <a:cubicBezTo>
                      <a:pt x="450092" y="75787"/>
                      <a:pt x="455700" y="81476"/>
                      <a:pt x="455700" y="88497"/>
                    </a:cubicBezTo>
                    <a:cubicBezTo>
                      <a:pt x="455700" y="95430"/>
                      <a:pt x="450092" y="101119"/>
                      <a:pt x="443059" y="101119"/>
                    </a:cubicBezTo>
                    <a:lnTo>
                      <a:pt x="392406" y="101119"/>
                    </a:lnTo>
                    <a:cubicBezTo>
                      <a:pt x="371486" y="101119"/>
                      <a:pt x="354483" y="118095"/>
                      <a:pt x="354483" y="139072"/>
                    </a:cubicBezTo>
                    <a:lnTo>
                      <a:pt x="354483" y="303326"/>
                    </a:lnTo>
                    <a:lnTo>
                      <a:pt x="443059" y="303326"/>
                    </a:lnTo>
                    <a:cubicBezTo>
                      <a:pt x="450092" y="303326"/>
                      <a:pt x="455700" y="309015"/>
                      <a:pt x="455700" y="316037"/>
                    </a:cubicBezTo>
                    <a:cubicBezTo>
                      <a:pt x="455700" y="322970"/>
                      <a:pt x="450092" y="328658"/>
                      <a:pt x="443059" y="328658"/>
                    </a:cubicBezTo>
                    <a:lnTo>
                      <a:pt x="354483" y="328658"/>
                    </a:lnTo>
                    <a:lnTo>
                      <a:pt x="354483" y="493002"/>
                    </a:lnTo>
                    <a:cubicBezTo>
                      <a:pt x="354483" y="513889"/>
                      <a:pt x="371486" y="530866"/>
                      <a:pt x="392406" y="530866"/>
                    </a:cubicBezTo>
                    <a:lnTo>
                      <a:pt x="443059" y="530866"/>
                    </a:lnTo>
                    <a:cubicBezTo>
                      <a:pt x="450092" y="530866"/>
                      <a:pt x="455700" y="536554"/>
                      <a:pt x="455700" y="543576"/>
                    </a:cubicBezTo>
                    <a:cubicBezTo>
                      <a:pt x="455700" y="550509"/>
                      <a:pt x="450092" y="556197"/>
                      <a:pt x="443059" y="556197"/>
                    </a:cubicBezTo>
                    <a:lnTo>
                      <a:pt x="392406" y="556197"/>
                    </a:lnTo>
                    <a:cubicBezTo>
                      <a:pt x="357510" y="556197"/>
                      <a:pt x="329112" y="527844"/>
                      <a:pt x="329112" y="493002"/>
                    </a:cubicBezTo>
                    <a:lnTo>
                      <a:pt x="329112" y="328658"/>
                    </a:lnTo>
                    <a:lnTo>
                      <a:pt x="265818" y="328658"/>
                    </a:lnTo>
                    <a:cubicBezTo>
                      <a:pt x="258785" y="328658"/>
                      <a:pt x="253177" y="322970"/>
                      <a:pt x="253177" y="316037"/>
                    </a:cubicBezTo>
                    <a:cubicBezTo>
                      <a:pt x="253177" y="309015"/>
                      <a:pt x="258785" y="303326"/>
                      <a:pt x="265818" y="303326"/>
                    </a:cubicBezTo>
                    <a:lnTo>
                      <a:pt x="329112" y="303326"/>
                    </a:lnTo>
                    <a:lnTo>
                      <a:pt x="329112" y="139072"/>
                    </a:lnTo>
                    <a:cubicBezTo>
                      <a:pt x="329112" y="104230"/>
                      <a:pt x="357510" y="75787"/>
                      <a:pt x="392406" y="75787"/>
                    </a:cubicBezTo>
                    <a:close/>
                    <a:moveTo>
                      <a:pt x="518958" y="25333"/>
                    </a:moveTo>
                    <a:lnTo>
                      <a:pt x="569613" y="25333"/>
                    </a:lnTo>
                    <a:cubicBezTo>
                      <a:pt x="590623" y="25333"/>
                      <a:pt x="607627" y="42309"/>
                      <a:pt x="607627" y="63195"/>
                    </a:cubicBezTo>
                    <a:lnTo>
                      <a:pt x="607627" y="113766"/>
                    </a:lnTo>
                    <a:cubicBezTo>
                      <a:pt x="607627" y="134652"/>
                      <a:pt x="590623" y="151716"/>
                      <a:pt x="569613" y="151716"/>
                    </a:cubicBezTo>
                    <a:lnTo>
                      <a:pt x="518958" y="151716"/>
                    </a:lnTo>
                    <a:cubicBezTo>
                      <a:pt x="498037" y="151716"/>
                      <a:pt x="481033" y="134652"/>
                      <a:pt x="481033" y="113766"/>
                    </a:cubicBezTo>
                    <a:lnTo>
                      <a:pt x="481033" y="63195"/>
                    </a:lnTo>
                    <a:cubicBezTo>
                      <a:pt x="481033" y="42309"/>
                      <a:pt x="498037" y="25333"/>
                      <a:pt x="518958" y="25333"/>
                    </a:cubicBezTo>
                    <a:close/>
                    <a:moveTo>
                      <a:pt x="113916" y="0"/>
                    </a:moveTo>
                    <a:cubicBezTo>
                      <a:pt x="148855" y="0"/>
                      <a:pt x="177178" y="28292"/>
                      <a:pt x="177178" y="63192"/>
                    </a:cubicBezTo>
                    <a:cubicBezTo>
                      <a:pt x="177178" y="98092"/>
                      <a:pt x="148855" y="126384"/>
                      <a:pt x="113916" y="126384"/>
                    </a:cubicBezTo>
                    <a:cubicBezTo>
                      <a:pt x="78977" y="126384"/>
                      <a:pt x="50654" y="98092"/>
                      <a:pt x="50654" y="63192"/>
                    </a:cubicBezTo>
                    <a:cubicBezTo>
                      <a:pt x="50654" y="28292"/>
                      <a:pt x="78977" y="0"/>
                      <a:pt x="113916"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cxnSp>
            <p:nvCxnSpPr>
              <p:cNvPr id="29" name="直接连接符 28">
                <a:extLst>
                  <a:ext uri="{FF2B5EF4-FFF2-40B4-BE49-F238E27FC236}">
                    <a16:creationId xmlns:a16="http://schemas.microsoft.com/office/drawing/2014/main" xmlns="" id="{A5457031-1B96-4537-984C-83B0A2E3BAA2}"/>
                  </a:ext>
                </a:extLst>
              </p:cNvPr>
              <p:cNvCxnSpPr/>
              <p:nvPr/>
            </p:nvCxnSpPr>
            <p:spPr>
              <a:xfrm>
                <a:off x="660400" y="2565685"/>
                <a:ext cx="40031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cxnSp>
          <p:nvCxnSpPr>
            <p:cNvPr id="14" name="直接连接符 13">
              <a:extLst>
                <a:ext uri="{FF2B5EF4-FFF2-40B4-BE49-F238E27FC236}">
                  <a16:creationId xmlns:a16="http://schemas.microsoft.com/office/drawing/2014/main" xmlns="" id="{ABC902F1-3431-4839-8A2D-4CF4ECE13C57}"/>
                </a:ext>
              </a:extLst>
            </p:cNvPr>
            <p:cNvCxnSpPr/>
            <p:nvPr/>
          </p:nvCxnSpPr>
          <p:spPr>
            <a:xfrm>
              <a:off x="7534758" y="4521544"/>
              <a:ext cx="398414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5" name="iśḷidé">
              <a:extLst>
                <a:ext uri="{FF2B5EF4-FFF2-40B4-BE49-F238E27FC236}">
                  <a16:creationId xmlns:a16="http://schemas.microsoft.com/office/drawing/2014/main" xmlns="" id="{2A15F6D8-5248-4D3B-A8B4-73510B7A8B1F}"/>
                </a:ext>
              </a:extLst>
            </p:cNvPr>
            <p:cNvSpPr/>
            <p:nvPr/>
          </p:nvSpPr>
          <p:spPr bwMode="auto">
            <a:xfrm>
              <a:off x="7548645" y="1193260"/>
              <a:ext cx="326884" cy="354658"/>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cxnSp>
          <p:nvCxnSpPr>
            <p:cNvPr id="17" name="直接连接符 16">
              <a:extLst>
                <a:ext uri="{FF2B5EF4-FFF2-40B4-BE49-F238E27FC236}">
                  <a16:creationId xmlns:a16="http://schemas.microsoft.com/office/drawing/2014/main" xmlns="" id="{63CC6AE9-9E58-49F9-B3B3-C7CFF1C40D1C}"/>
                </a:ext>
              </a:extLst>
            </p:cNvPr>
            <p:cNvCxnSpPr/>
            <p:nvPr/>
          </p:nvCxnSpPr>
          <p:spPr>
            <a:xfrm>
              <a:off x="7534758" y="1578112"/>
              <a:ext cx="398414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51428" y="2753763"/>
            <a:ext cx="3862458" cy="1477328"/>
          </a:xfrm>
          <a:prstGeom prst="rect">
            <a:avLst/>
          </a:prstGeom>
        </p:spPr>
        <p:txBody>
          <a:bodyPr wrap="square">
            <a:spAutoFit/>
          </a:bodyPr>
          <a:lstStyle/>
          <a:p>
            <a:r>
              <a:rPr lang="zh-CN" altLang="en-US" dirty="0"/>
              <a:t>这里介绍的软件系统失效密度度量与故障数和</a:t>
            </a:r>
            <a:r>
              <a:rPr lang="en-US" altLang="zh-CN" dirty="0"/>
              <a:t>/</a:t>
            </a:r>
            <a:r>
              <a:rPr lang="zh-CN" altLang="en-US" dirty="0"/>
              <a:t>或故障的</a:t>
            </a:r>
            <a:r>
              <a:rPr lang="zh-CN" altLang="en-US" dirty="0">
                <a:hlinkClick r:id="rId3"/>
              </a:rPr>
              <a:t>加权数</a:t>
            </a:r>
            <a:r>
              <a:rPr lang="zh-CN" altLang="en-US" dirty="0"/>
              <a:t>相关。维护任务的规模是通过被维护软件的代码行数或通过功能点评估来测量的。这些度量的数据源都是软件维护报告。</a:t>
            </a:r>
          </a:p>
        </p:txBody>
      </p:sp>
      <p:sp>
        <p:nvSpPr>
          <p:cNvPr id="33" name="矩形 32"/>
          <p:cNvSpPr/>
          <p:nvPr/>
        </p:nvSpPr>
        <p:spPr>
          <a:xfrm>
            <a:off x="815888" y="2006602"/>
            <a:ext cx="3262432" cy="461665"/>
          </a:xfrm>
          <a:prstGeom prst="rect">
            <a:avLst/>
          </a:prstGeom>
        </p:spPr>
        <p:txBody>
          <a:bodyPr wrap="none">
            <a:spAutoFit/>
          </a:bodyPr>
          <a:lstStyle/>
          <a:p>
            <a:r>
              <a:rPr lang="zh-CN" altLang="en-US" sz="2400" dirty="0">
                <a:latin typeface="华文行楷" pitchFamily="2" charset="-122"/>
                <a:ea typeface="华文行楷" pitchFamily="2" charset="-122"/>
              </a:rPr>
              <a:t>软件系统失效密度度量</a:t>
            </a:r>
          </a:p>
        </p:txBody>
      </p:sp>
      <p:sp>
        <p:nvSpPr>
          <p:cNvPr id="34" name="矩形 33"/>
          <p:cNvSpPr/>
          <p:nvPr/>
        </p:nvSpPr>
        <p:spPr>
          <a:xfrm>
            <a:off x="8188433" y="1168755"/>
            <a:ext cx="3570208" cy="461665"/>
          </a:xfrm>
          <a:prstGeom prst="rect">
            <a:avLst/>
          </a:prstGeom>
        </p:spPr>
        <p:txBody>
          <a:bodyPr wrap="none">
            <a:spAutoFit/>
          </a:bodyPr>
          <a:lstStyle/>
          <a:p>
            <a:r>
              <a:rPr lang="zh-CN" altLang="en-US" sz="2400" dirty="0">
                <a:latin typeface="华文行楷" pitchFamily="2" charset="-122"/>
                <a:ea typeface="华文行楷" pitchFamily="2" charset="-122"/>
              </a:rPr>
              <a:t>软件系统失效严重性度量</a:t>
            </a:r>
          </a:p>
        </p:txBody>
      </p:sp>
      <p:sp>
        <p:nvSpPr>
          <p:cNvPr id="35" name="矩形 34"/>
          <p:cNvSpPr/>
          <p:nvPr/>
        </p:nvSpPr>
        <p:spPr>
          <a:xfrm>
            <a:off x="7712087" y="1798512"/>
            <a:ext cx="4380105" cy="3600986"/>
          </a:xfrm>
          <a:prstGeom prst="rect">
            <a:avLst/>
          </a:prstGeom>
        </p:spPr>
        <p:txBody>
          <a:bodyPr wrap="square">
            <a:spAutoFit/>
          </a:bodyPr>
          <a:lstStyle/>
          <a:p>
            <a:r>
              <a:rPr lang="zh-CN" altLang="en-US" sz="1600" dirty="0"/>
              <a:t>该组度量检测被维护</a:t>
            </a:r>
            <a:r>
              <a:rPr lang="zh-CN" altLang="en-US" sz="1600" dirty="0">
                <a:hlinkClick r:id="rId4"/>
              </a:rPr>
              <a:t>软件</a:t>
            </a:r>
            <a:r>
              <a:rPr lang="zh-CN" altLang="en-US" sz="1600" dirty="0"/>
              <a:t>中增加的严重失效的有害情况。结果可能促使软件系统的全部或部分重新测试。测量的事件与给顾客造成的麻烦或损害（代表顾客观点的）或解决失效所需的资源（代表维护组的利益）有关。这里介绍的度量可用于两个目的，即如何对顾客经受的麻烦或损害的严重性使用权重或维护人员所需资源的范围使用权重。软件系统失效的平均严重性（</a:t>
            </a:r>
            <a:r>
              <a:rPr lang="en-US" altLang="zh-CN" sz="1600" dirty="0"/>
              <a:t>Average Severity </a:t>
            </a:r>
            <a:r>
              <a:rPr lang="en-US" altLang="zh-CN" sz="1600" dirty="0" err="1"/>
              <a:t>ofSoftware</a:t>
            </a:r>
            <a:r>
              <a:rPr lang="en-US" altLang="zh-CN" sz="1600" dirty="0"/>
              <a:t> System Failures</a:t>
            </a:r>
            <a:r>
              <a:rPr lang="zh-CN" altLang="en-US" sz="1600" dirty="0"/>
              <a:t>，</a:t>
            </a:r>
            <a:r>
              <a:rPr lang="en-US" altLang="zh-CN" sz="1600" dirty="0"/>
              <a:t>ASSSF</a:t>
            </a:r>
            <a:r>
              <a:rPr lang="zh-CN" altLang="en-US" sz="1600" dirty="0"/>
              <a:t>）指的是一年（或半年或一个季度，如果合适的话）内检测到的软件失效</a:t>
            </a:r>
            <a:r>
              <a:rPr lang="zh-CN" altLang="en-US" sz="1600" dirty="0" smtClean="0"/>
              <a:t>数：</a:t>
            </a:r>
            <a:endParaRPr lang="en-US" altLang="zh-CN" sz="1600" dirty="0" smtClean="0"/>
          </a:p>
          <a:p>
            <a:r>
              <a:rPr lang="en-US" altLang="zh-CN" sz="1600" dirty="0" smtClean="0"/>
              <a:t>ASSSF=WHY/NYE</a:t>
            </a:r>
            <a:r>
              <a:rPr lang="zh-CN" altLang="en-US" dirty="0"/>
              <a:t/>
            </a:r>
            <a:br>
              <a:rPr lang="zh-CN" altLang="en-US" dirty="0"/>
            </a:br>
            <a:endParaRPr lang="zh-CN" altLang="en-US" dirty="0"/>
          </a:p>
        </p:txBody>
      </p:sp>
    </p:spTree>
    <p:extLst>
      <p:ext uri="{BB962C8B-B14F-4D97-AF65-F5344CB8AC3E}">
        <p14:creationId xmlns:p14="http://schemas.microsoft.com/office/powerpoint/2010/main" val="2248869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CC14451-8158-4900-A8CF-EA196F8917C5}"/>
              </a:ext>
            </a:extLst>
          </p:cNvPr>
          <p:cNvSpPr>
            <a:spLocks noGrp="1"/>
          </p:cNvSpPr>
          <p:nvPr>
            <p:ph type="title"/>
          </p:nvPr>
        </p:nvSpPr>
        <p:spPr/>
        <p:txBody>
          <a:bodyPr/>
          <a:lstStyle/>
          <a:p>
            <a:r>
              <a:rPr lang="zh-CN" altLang="en-US" dirty="0"/>
              <a:t>软件修改性维护度量</a:t>
            </a:r>
          </a:p>
        </p:txBody>
      </p:sp>
      <p:sp>
        <p:nvSpPr>
          <p:cNvPr id="3" name="页脚占位符 2">
            <a:extLst>
              <a:ext uri="{FF2B5EF4-FFF2-40B4-BE49-F238E27FC236}">
                <a16:creationId xmlns:a16="http://schemas.microsoft.com/office/drawing/2014/main" xmlns="" id="{FA41D279-0F4D-41D0-80AF-7888CA1CFB3E}"/>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1B104968-8F80-4630-9F47-8DD38300CEC3}"/>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grpSp>
        <p:nvGrpSpPr>
          <p:cNvPr id="5" name="5d34ce67-ce96-4a6d-85c6-e65e4036e79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53D6A855-6CF8-452A-A808-72EF0C4F7D30}"/>
              </a:ext>
            </a:extLst>
          </p:cNvPr>
          <p:cNvGrpSpPr>
            <a:grpSpLocks noChangeAspect="1"/>
          </p:cNvGrpSpPr>
          <p:nvPr>
            <p:custDataLst>
              <p:tags r:id="rId1"/>
            </p:custDataLst>
          </p:nvPr>
        </p:nvGrpSpPr>
        <p:grpSpPr>
          <a:xfrm>
            <a:off x="660400" y="1193260"/>
            <a:ext cx="10858500" cy="3855363"/>
            <a:chOff x="660400" y="1193260"/>
            <a:chExt cx="10858500" cy="3855363"/>
          </a:xfrm>
        </p:grpSpPr>
        <p:sp>
          <p:nvSpPr>
            <p:cNvPr id="6" name="iSḷiḍê">
              <a:extLst>
                <a:ext uri="{FF2B5EF4-FFF2-40B4-BE49-F238E27FC236}">
                  <a16:creationId xmlns:a16="http://schemas.microsoft.com/office/drawing/2014/main" xmlns="" id="{76EBF4A3-A87D-4AD0-98E2-C72927536C94}"/>
                </a:ext>
              </a:extLst>
            </p:cNvPr>
            <p:cNvSpPr/>
            <p:nvPr/>
          </p:nvSpPr>
          <p:spPr>
            <a:xfrm rot="5400000">
              <a:off x="6081239" y="2538581"/>
              <a:ext cx="1937765" cy="758757"/>
            </a:xfrm>
            <a:custGeom>
              <a:avLst/>
              <a:gdLst/>
              <a:ahLst/>
              <a:cxnLst>
                <a:cxn ang="0">
                  <a:pos x="wd2" y="hd2"/>
                </a:cxn>
                <a:cxn ang="5400000">
                  <a:pos x="wd2" y="hd2"/>
                </a:cxn>
                <a:cxn ang="10800000">
                  <a:pos x="wd2" y="hd2"/>
                </a:cxn>
                <a:cxn ang="16200000">
                  <a:pos x="wd2" y="hd2"/>
                </a:cxn>
              </a:cxnLst>
              <a:rect l="0" t="0" r="r" b="b"/>
              <a:pathLst>
                <a:path w="21592" h="21576" extrusionOk="0">
                  <a:moveTo>
                    <a:pt x="21592" y="21576"/>
                  </a:moveTo>
                  <a:lnTo>
                    <a:pt x="0" y="21576"/>
                  </a:lnTo>
                  <a:cubicBezTo>
                    <a:pt x="-8" y="15762"/>
                    <a:pt x="906" y="10187"/>
                    <a:pt x="2535" y="6122"/>
                  </a:cubicBezTo>
                  <a:cubicBezTo>
                    <a:pt x="4116" y="2175"/>
                    <a:pt x="6243" y="-24"/>
                    <a:pt x="8455" y="0"/>
                  </a:cubicBezTo>
                  <a:lnTo>
                    <a:pt x="21061" y="0"/>
                  </a:lnTo>
                  <a:lnTo>
                    <a:pt x="21592" y="21576"/>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sp>
          <p:nvSpPr>
            <p:cNvPr id="7" name="îslíḑê">
              <a:extLst>
                <a:ext uri="{FF2B5EF4-FFF2-40B4-BE49-F238E27FC236}">
                  <a16:creationId xmlns:a16="http://schemas.microsoft.com/office/drawing/2014/main" xmlns="" id="{CDD5EB87-CE20-4DF7-9C28-C68EBB9C8AA0}"/>
                </a:ext>
              </a:extLst>
            </p:cNvPr>
            <p:cNvSpPr/>
            <p:nvPr/>
          </p:nvSpPr>
          <p:spPr>
            <a:xfrm rot="5400000">
              <a:off x="5327697" y="2949908"/>
              <a:ext cx="2287527" cy="1909904"/>
            </a:xfrm>
            <a:custGeom>
              <a:avLst/>
              <a:gdLst/>
              <a:ahLst/>
              <a:cxnLst>
                <a:cxn ang="0">
                  <a:pos x="wd2" y="hd2"/>
                </a:cxn>
                <a:cxn ang="5400000">
                  <a:pos x="wd2" y="hd2"/>
                </a:cxn>
                <a:cxn ang="10800000">
                  <a:pos x="wd2" y="hd2"/>
                </a:cxn>
                <a:cxn ang="16200000">
                  <a:pos x="wd2" y="hd2"/>
                </a:cxn>
              </a:cxnLst>
              <a:rect l="0" t="0" r="r" b="b"/>
              <a:pathLst>
                <a:path w="21600" h="21572" extrusionOk="0">
                  <a:moveTo>
                    <a:pt x="0" y="0"/>
                  </a:moveTo>
                  <a:lnTo>
                    <a:pt x="10960" y="0"/>
                  </a:lnTo>
                  <a:cubicBezTo>
                    <a:pt x="13992" y="-20"/>
                    <a:pt x="16873" y="1579"/>
                    <a:pt x="18817" y="4361"/>
                  </a:cubicBezTo>
                  <a:cubicBezTo>
                    <a:pt x="19726" y="5661"/>
                    <a:pt x="20386" y="7158"/>
                    <a:pt x="20843" y="8729"/>
                  </a:cubicBezTo>
                  <a:cubicBezTo>
                    <a:pt x="21316" y="10355"/>
                    <a:pt x="21575" y="12075"/>
                    <a:pt x="21600" y="13828"/>
                  </a:cubicBezTo>
                  <a:lnTo>
                    <a:pt x="21600" y="21572"/>
                  </a:lnTo>
                  <a:lnTo>
                    <a:pt x="10626" y="21572"/>
                  </a:lnTo>
                  <a:lnTo>
                    <a:pt x="10626" y="12625"/>
                  </a:lnTo>
                  <a:cubicBezTo>
                    <a:pt x="10649" y="10674"/>
                    <a:pt x="10278" y="8744"/>
                    <a:pt x="9546" y="7000"/>
                  </a:cubicBezTo>
                  <a:cubicBezTo>
                    <a:pt x="7736" y="2685"/>
                    <a:pt x="4036" y="-28"/>
                    <a:pt x="0" y="0"/>
                  </a:cubicBezTo>
                  <a:close/>
                </a:path>
              </a:pathLst>
            </a:custGeom>
            <a:solidFill>
              <a:schemeClr val="accent1"/>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sp>
          <p:nvSpPr>
            <p:cNvPr id="8" name="íṥľídé">
              <a:extLst>
                <a:ext uri="{FF2B5EF4-FFF2-40B4-BE49-F238E27FC236}">
                  <a16:creationId xmlns:a16="http://schemas.microsoft.com/office/drawing/2014/main" xmlns="" id="{96D09C92-EB81-4202-9463-77EC673675C4}"/>
                </a:ext>
              </a:extLst>
            </p:cNvPr>
            <p:cNvSpPr/>
            <p:nvPr/>
          </p:nvSpPr>
          <p:spPr>
            <a:xfrm rot="16200000">
              <a:off x="4172994" y="3700361"/>
              <a:ext cx="1937765" cy="758757"/>
            </a:xfrm>
            <a:custGeom>
              <a:avLst/>
              <a:gdLst/>
              <a:ahLst/>
              <a:cxnLst>
                <a:cxn ang="0">
                  <a:pos x="wd2" y="hd2"/>
                </a:cxn>
                <a:cxn ang="5400000">
                  <a:pos x="wd2" y="hd2"/>
                </a:cxn>
                <a:cxn ang="10800000">
                  <a:pos x="wd2" y="hd2"/>
                </a:cxn>
                <a:cxn ang="16200000">
                  <a:pos x="wd2" y="hd2"/>
                </a:cxn>
              </a:cxnLst>
              <a:rect l="0" t="0" r="r" b="b"/>
              <a:pathLst>
                <a:path w="21592" h="21576" extrusionOk="0">
                  <a:moveTo>
                    <a:pt x="21592" y="21576"/>
                  </a:moveTo>
                  <a:lnTo>
                    <a:pt x="0" y="21576"/>
                  </a:lnTo>
                  <a:cubicBezTo>
                    <a:pt x="-8" y="15762"/>
                    <a:pt x="906" y="10187"/>
                    <a:pt x="2535" y="6122"/>
                  </a:cubicBezTo>
                  <a:cubicBezTo>
                    <a:pt x="4116" y="2175"/>
                    <a:pt x="6243" y="-24"/>
                    <a:pt x="8455" y="0"/>
                  </a:cubicBezTo>
                  <a:lnTo>
                    <a:pt x="21061" y="0"/>
                  </a:lnTo>
                  <a:lnTo>
                    <a:pt x="21592" y="21576"/>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sp>
          <p:nvSpPr>
            <p:cNvPr id="9" name="ïśľîḓe">
              <a:extLst>
                <a:ext uri="{FF2B5EF4-FFF2-40B4-BE49-F238E27FC236}">
                  <a16:creationId xmlns:a16="http://schemas.microsoft.com/office/drawing/2014/main" xmlns="" id="{1F1267A4-32E7-47B2-B513-86244A167FC7}"/>
                </a:ext>
              </a:extLst>
            </p:cNvPr>
            <p:cNvSpPr/>
            <p:nvPr/>
          </p:nvSpPr>
          <p:spPr>
            <a:xfrm rot="16200000">
              <a:off x="4576774" y="2137888"/>
              <a:ext cx="2287527" cy="1909905"/>
            </a:xfrm>
            <a:custGeom>
              <a:avLst/>
              <a:gdLst/>
              <a:ahLst/>
              <a:cxnLst>
                <a:cxn ang="0">
                  <a:pos x="wd2" y="hd2"/>
                </a:cxn>
                <a:cxn ang="5400000">
                  <a:pos x="wd2" y="hd2"/>
                </a:cxn>
                <a:cxn ang="10800000">
                  <a:pos x="wd2" y="hd2"/>
                </a:cxn>
                <a:cxn ang="16200000">
                  <a:pos x="wd2" y="hd2"/>
                </a:cxn>
              </a:cxnLst>
              <a:rect l="0" t="0" r="r" b="b"/>
              <a:pathLst>
                <a:path w="21600" h="21572" extrusionOk="0">
                  <a:moveTo>
                    <a:pt x="0" y="0"/>
                  </a:moveTo>
                  <a:lnTo>
                    <a:pt x="10960" y="0"/>
                  </a:lnTo>
                  <a:cubicBezTo>
                    <a:pt x="13992" y="-20"/>
                    <a:pt x="16873" y="1579"/>
                    <a:pt x="18817" y="4361"/>
                  </a:cubicBezTo>
                  <a:cubicBezTo>
                    <a:pt x="19726" y="5661"/>
                    <a:pt x="20386" y="7158"/>
                    <a:pt x="20843" y="8729"/>
                  </a:cubicBezTo>
                  <a:cubicBezTo>
                    <a:pt x="21316" y="10355"/>
                    <a:pt x="21575" y="12075"/>
                    <a:pt x="21600" y="13828"/>
                  </a:cubicBezTo>
                  <a:lnTo>
                    <a:pt x="21600" y="21572"/>
                  </a:lnTo>
                  <a:lnTo>
                    <a:pt x="10626" y="21572"/>
                  </a:lnTo>
                  <a:lnTo>
                    <a:pt x="10626" y="12625"/>
                  </a:lnTo>
                  <a:cubicBezTo>
                    <a:pt x="10649" y="10674"/>
                    <a:pt x="10278" y="8744"/>
                    <a:pt x="9546" y="7000"/>
                  </a:cubicBezTo>
                  <a:cubicBezTo>
                    <a:pt x="7736" y="2685"/>
                    <a:pt x="4036" y="-28"/>
                    <a:pt x="0" y="0"/>
                  </a:cubicBezTo>
                  <a:close/>
                </a:path>
              </a:pathLst>
            </a:custGeom>
            <a:solidFill>
              <a:schemeClr val="bg1">
                <a:lumMod val="85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a:p>
          </p:txBody>
        </p:sp>
        <p:grpSp>
          <p:nvGrpSpPr>
            <p:cNvPr id="11" name="îś1iḍé">
              <a:extLst>
                <a:ext uri="{FF2B5EF4-FFF2-40B4-BE49-F238E27FC236}">
                  <a16:creationId xmlns:a16="http://schemas.microsoft.com/office/drawing/2014/main" xmlns="" id="{84D56409-1C2E-465D-A8E4-51D6C4B3127D}"/>
                </a:ext>
              </a:extLst>
            </p:cNvPr>
            <p:cNvGrpSpPr/>
            <p:nvPr/>
          </p:nvGrpSpPr>
          <p:grpSpPr>
            <a:xfrm>
              <a:off x="660400" y="2177530"/>
              <a:ext cx="4003137" cy="388155"/>
              <a:chOff x="660400" y="2177530"/>
              <a:chExt cx="4003137" cy="388155"/>
            </a:xfrm>
          </p:grpSpPr>
          <p:sp>
            <p:nvSpPr>
              <p:cNvPr id="27" name="išḷiḓe">
                <a:extLst>
                  <a:ext uri="{FF2B5EF4-FFF2-40B4-BE49-F238E27FC236}">
                    <a16:creationId xmlns:a16="http://schemas.microsoft.com/office/drawing/2014/main" xmlns="" id="{1BC0D4F7-6A05-4B7A-9718-2B06797B925C}"/>
                  </a:ext>
                </a:extLst>
              </p:cNvPr>
              <p:cNvSpPr/>
              <p:nvPr/>
            </p:nvSpPr>
            <p:spPr bwMode="auto">
              <a:xfrm>
                <a:off x="4304917" y="2177530"/>
                <a:ext cx="358620" cy="358085"/>
              </a:xfrm>
              <a:custGeom>
                <a:avLst/>
                <a:gdLst>
                  <a:gd name="connsiteX0" fmla="*/ 518958 w 607627"/>
                  <a:gd name="connsiteY0" fmla="*/ 480339 h 606722"/>
                  <a:gd name="connsiteX1" fmla="*/ 569613 w 607627"/>
                  <a:gd name="connsiteY1" fmla="*/ 480339 h 606722"/>
                  <a:gd name="connsiteX2" fmla="*/ 607627 w 607627"/>
                  <a:gd name="connsiteY2" fmla="*/ 518201 h 606722"/>
                  <a:gd name="connsiteX3" fmla="*/ 607627 w 607627"/>
                  <a:gd name="connsiteY3" fmla="*/ 568772 h 606722"/>
                  <a:gd name="connsiteX4" fmla="*/ 569613 w 607627"/>
                  <a:gd name="connsiteY4" fmla="*/ 606722 h 606722"/>
                  <a:gd name="connsiteX5" fmla="*/ 518958 w 607627"/>
                  <a:gd name="connsiteY5" fmla="*/ 606722 h 606722"/>
                  <a:gd name="connsiteX6" fmla="*/ 481033 w 607627"/>
                  <a:gd name="connsiteY6" fmla="*/ 568772 h 606722"/>
                  <a:gd name="connsiteX7" fmla="*/ 481033 w 607627"/>
                  <a:gd name="connsiteY7" fmla="*/ 518201 h 606722"/>
                  <a:gd name="connsiteX8" fmla="*/ 518958 w 607627"/>
                  <a:gd name="connsiteY8" fmla="*/ 480339 h 606722"/>
                  <a:gd name="connsiteX9" fmla="*/ 518958 w 607627"/>
                  <a:gd name="connsiteY9" fmla="*/ 252836 h 606722"/>
                  <a:gd name="connsiteX10" fmla="*/ 569613 w 607627"/>
                  <a:gd name="connsiteY10" fmla="*/ 252836 h 606722"/>
                  <a:gd name="connsiteX11" fmla="*/ 607627 w 607627"/>
                  <a:gd name="connsiteY11" fmla="*/ 290698 h 606722"/>
                  <a:gd name="connsiteX12" fmla="*/ 607627 w 607627"/>
                  <a:gd name="connsiteY12" fmla="*/ 341269 h 606722"/>
                  <a:gd name="connsiteX13" fmla="*/ 569613 w 607627"/>
                  <a:gd name="connsiteY13" fmla="*/ 379219 h 606722"/>
                  <a:gd name="connsiteX14" fmla="*/ 518958 w 607627"/>
                  <a:gd name="connsiteY14" fmla="*/ 379219 h 606722"/>
                  <a:gd name="connsiteX15" fmla="*/ 481033 w 607627"/>
                  <a:gd name="connsiteY15" fmla="*/ 341269 h 606722"/>
                  <a:gd name="connsiteX16" fmla="*/ 481033 w 607627"/>
                  <a:gd name="connsiteY16" fmla="*/ 290698 h 606722"/>
                  <a:gd name="connsiteX17" fmla="*/ 518958 w 607627"/>
                  <a:gd name="connsiteY17" fmla="*/ 252836 h 606722"/>
                  <a:gd name="connsiteX18" fmla="*/ 81603 w 607627"/>
                  <a:gd name="connsiteY18" fmla="*/ 151716 h 606722"/>
                  <a:gd name="connsiteX19" fmla="*/ 146211 w 607627"/>
                  <a:gd name="connsiteY19" fmla="*/ 151716 h 606722"/>
                  <a:gd name="connsiteX20" fmla="*/ 210819 w 607627"/>
                  <a:gd name="connsiteY20" fmla="*/ 213124 h 606722"/>
                  <a:gd name="connsiteX21" fmla="*/ 227549 w 607627"/>
                  <a:gd name="connsiteY21" fmla="*/ 359935 h 606722"/>
                  <a:gd name="connsiteX22" fmla="*/ 217137 w 607627"/>
                  <a:gd name="connsiteY22" fmla="*/ 393349 h 606722"/>
                  <a:gd name="connsiteX23" fmla="*/ 191152 w 607627"/>
                  <a:gd name="connsiteY23" fmla="*/ 406146 h 606722"/>
                  <a:gd name="connsiteX24" fmla="*/ 177180 w 607627"/>
                  <a:gd name="connsiteY24" fmla="*/ 594992 h 606722"/>
                  <a:gd name="connsiteX25" fmla="*/ 164543 w 607627"/>
                  <a:gd name="connsiteY25" fmla="*/ 606722 h 606722"/>
                  <a:gd name="connsiteX26" fmla="*/ 63271 w 607627"/>
                  <a:gd name="connsiteY26" fmla="*/ 606722 h 606722"/>
                  <a:gd name="connsiteX27" fmla="*/ 50634 w 607627"/>
                  <a:gd name="connsiteY27" fmla="*/ 594992 h 606722"/>
                  <a:gd name="connsiteX28" fmla="*/ 36662 w 607627"/>
                  <a:gd name="connsiteY28" fmla="*/ 406146 h 606722"/>
                  <a:gd name="connsiteX29" fmla="*/ 10677 w 607627"/>
                  <a:gd name="connsiteY29" fmla="*/ 393349 h 606722"/>
                  <a:gd name="connsiteX30" fmla="*/ 265 w 607627"/>
                  <a:gd name="connsiteY30" fmla="*/ 359935 h 606722"/>
                  <a:gd name="connsiteX31" fmla="*/ 17084 w 607627"/>
                  <a:gd name="connsiteY31" fmla="*/ 213124 h 606722"/>
                  <a:gd name="connsiteX32" fmla="*/ 81603 w 607627"/>
                  <a:gd name="connsiteY32" fmla="*/ 151716 h 606722"/>
                  <a:gd name="connsiteX33" fmla="*/ 392406 w 607627"/>
                  <a:gd name="connsiteY33" fmla="*/ 75787 h 606722"/>
                  <a:gd name="connsiteX34" fmla="*/ 443059 w 607627"/>
                  <a:gd name="connsiteY34" fmla="*/ 75787 h 606722"/>
                  <a:gd name="connsiteX35" fmla="*/ 455700 w 607627"/>
                  <a:gd name="connsiteY35" fmla="*/ 88497 h 606722"/>
                  <a:gd name="connsiteX36" fmla="*/ 443059 w 607627"/>
                  <a:gd name="connsiteY36" fmla="*/ 101119 h 606722"/>
                  <a:gd name="connsiteX37" fmla="*/ 392406 w 607627"/>
                  <a:gd name="connsiteY37" fmla="*/ 101119 h 606722"/>
                  <a:gd name="connsiteX38" fmla="*/ 354483 w 607627"/>
                  <a:gd name="connsiteY38" fmla="*/ 139072 h 606722"/>
                  <a:gd name="connsiteX39" fmla="*/ 354483 w 607627"/>
                  <a:gd name="connsiteY39" fmla="*/ 303326 h 606722"/>
                  <a:gd name="connsiteX40" fmla="*/ 443059 w 607627"/>
                  <a:gd name="connsiteY40" fmla="*/ 303326 h 606722"/>
                  <a:gd name="connsiteX41" fmla="*/ 455700 w 607627"/>
                  <a:gd name="connsiteY41" fmla="*/ 316037 h 606722"/>
                  <a:gd name="connsiteX42" fmla="*/ 443059 w 607627"/>
                  <a:gd name="connsiteY42" fmla="*/ 328658 h 606722"/>
                  <a:gd name="connsiteX43" fmla="*/ 354483 w 607627"/>
                  <a:gd name="connsiteY43" fmla="*/ 328658 h 606722"/>
                  <a:gd name="connsiteX44" fmla="*/ 354483 w 607627"/>
                  <a:gd name="connsiteY44" fmla="*/ 493002 h 606722"/>
                  <a:gd name="connsiteX45" fmla="*/ 392406 w 607627"/>
                  <a:gd name="connsiteY45" fmla="*/ 530866 h 606722"/>
                  <a:gd name="connsiteX46" fmla="*/ 443059 w 607627"/>
                  <a:gd name="connsiteY46" fmla="*/ 530866 h 606722"/>
                  <a:gd name="connsiteX47" fmla="*/ 455700 w 607627"/>
                  <a:gd name="connsiteY47" fmla="*/ 543576 h 606722"/>
                  <a:gd name="connsiteX48" fmla="*/ 443059 w 607627"/>
                  <a:gd name="connsiteY48" fmla="*/ 556197 h 606722"/>
                  <a:gd name="connsiteX49" fmla="*/ 392406 w 607627"/>
                  <a:gd name="connsiteY49" fmla="*/ 556197 h 606722"/>
                  <a:gd name="connsiteX50" fmla="*/ 329112 w 607627"/>
                  <a:gd name="connsiteY50" fmla="*/ 493002 h 606722"/>
                  <a:gd name="connsiteX51" fmla="*/ 329112 w 607627"/>
                  <a:gd name="connsiteY51" fmla="*/ 328658 h 606722"/>
                  <a:gd name="connsiteX52" fmla="*/ 265818 w 607627"/>
                  <a:gd name="connsiteY52" fmla="*/ 328658 h 606722"/>
                  <a:gd name="connsiteX53" fmla="*/ 253177 w 607627"/>
                  <a:gd name="connsiteY53" fmla="*/ 316037 h 606722"/>
                  <a:gd name="connsiteX54" fmla="*/ 265818 w 607627"/>
                  <a:gd name="connsiteY54" fmla="*/ 303326 h 606722"/>
                  <a:gd name="connsiteX55" fmla="*/ 329112 w 607627"/>
                  <a:gd name="connsiteY55" fmla="*/ 303326 h 606722"/>
                  <a:gd name="connsiteX56" fmla="*/ 329112 w 607627"/>
                  <a:gd name="connsiteY56" fmla="*/ 139072 h 606722"/>
                  <a:gd name="connsiteX57" fmla="*/ 392406 w 607627"/>
                  <a:gd name="connsiteY57" fmla="*/ 75787 h 606722"/>
                  <a:gd name="connsiteX58" fmla="*/ 518958 w 607627"/>
                  <a:gd name="connsiteY58" fmla="*/ 25333 h 606722"/>
                  <a:gd name="connsiteX59" fmla="*/ 569613 w 607627"/>
                  <a:gd name="connsiteY59" fmla="*/ 25333 h 606722"/>
                  <a:gd name="connsiteX60" fmla="*/ 607627 w 607627"/>
                  <a:gd name="connsiteY60" fmla="*/ 63195 h 606722"/>
                  <a:gd name="connsiteX61" fmla="*/ 607627 w 607627"/>
                  <a:gd name="connsiteY61" fmla="*/ 113766 h 606722"/>
                  <a:gd name="connsiteX62" fmla="*/ 569613 w 607627"/>
                  <a:gd name="connsiteY62" fmla="*/ 151716 h 606722"/>
                  <a:gd name="connsiteX63" fmla="*/ 518958 w 607627"/>
                  <a:gd name="connsiteY63" fmla="*/ 151716 h 606722"/>
                  <a:gd name="connsiteX64" fmla="*/ 481033 w 607627"/>
                  <a:gd name="connsiteY64" fmla="*/ 113766 h 606722"/>
                  <a:gd name="connsiteX65" fmla="*/ 481033 w 607627"/>
                  <a:gd name="connsiteY65" fmla="*/ 63195 h 606722"/>
                  <a:gd name="connsiteX66" fmla="*/ 518958 w 607627"/>
                  <a:gd name="connsiteY66" fmla="*/ 25333 h 606722"/>
                  <a:gd name="connsiteX67" fmla="*/ 113916 w 607627"/>
                  <a:gd name="connsiteY67" fmla="*/ 0 h 606722"/>
                  <a:gd name="connsiteX68" fmla="*/ 177178 w 607627"/>
                  <a:gd name="connsiteY68" fmla="*/ 63192 h 606722"/>
                  <a:gd name="connsiteX69" fmla="*/ 113916 w 607627"/>
                  <a:gd name="connsiteY69" fmla="*/ 126384 h 606722"/>
                  <a:gd name="connsiteX70" fmla="*/ 50654 w 607627"/>
                  <a:gd name="connsiteY70" fmla="*/ 63192 h 606722"/>
                  <a:gd name="connsiteX71" fmla="*/ 113916 w 607627"/>
                  <a:gd name="connsiteY7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7627" h="606722">
                    <a:moveTo>
                      <a:pt x="518958" y="480339"/>
                    </a:moveTo>
                    <a:lnTo>
                      <a:pt x="569613" y="480339"/>
                    </a:lnTo>
                    <a:cubicBezTo>
                      <a:pt x="590623" y="480339"/>
                      <a:pt x="607627" y="497315"/>
                      <a:pt x="607627" y="518201"/>
                    </a:cubicBezTo>
                    <a:lnTo>
                      <a:pt x="607627" y="568772"/>
                    </a:lnTo>
                    <a:cubicBezTo>
                      <a:pt x="607627" y="589658"/>
                      <a:pt x="590623" y="606722"/>
                      <a:pt x="569613" y="606722"/>
                    </a:cubicBezTo>
                    <a:lnTo>
                      <a:pt x="518958" y="606722"/>
                    </a:lnTo>
                    <a:cubicBezTo>
                      <a:pt x="498037" y="606722"/>
                      <a:pt x="481033" y="589658"/>
                      <a:pt x="481033" y="568772"/>
                    </a:cubicBezTo>
                    <a:lnTo>
                      <a:pt x="481033" y="518201"/>
                    </a:lnTo>
                    <a:cubicBezTo>
                      <a:pt x="481033" y="497315"/>
                      <a:pt x="498037" y="480339"/>
                      <a:pt x="518958" y="480339"/>
                    </a:cubicBezTo>
                    <a:close/>
                    <a:moveTo>
                      <a:pt x="518958" y="252836"/>
                    </a:moveTo>
                    <a:lnTo>
                      <a:pt x="569613" y="252836"/>
                    </a:lnTo>
                    <a:cubicBezTo>
                      <a:pt x="590623" y="252836"/>
                      <a:pt x="607627" y="269812"/>
                      <a:pt x="607627" y="290698"/>
                    </a:cubicBezTo>
                    <a:lnTo>
                      <a:pt x="607627" y="341269"/>
                    </a:lnTo>
                    <a:cubicBezTo>
                      <a:pt x="607627" y="362155"/>
                      <a:pt x="590623" y="379219"/>
                      <a:pt x="569613" y="379219"/>
                    </a:cubicBezTo>
                    <a:lnTo>
                      <a:pt x="518958" y="379219"/>
                    </a:lnTo>
                    <a:cubicBezTo>
                      <a:pt x="498037" y="379219"/>
                      <a:pt x="481033" y="362155"/>
                      <a:pt x="481033" y="341269"/>
                    </a:cubicBezTo>
                    <a:lnTo>
                      <a:pt x="481033" y="290698"/>
                    </a:lnTo>
                    <a:cubicBezTo>
                      <a:pt x="481033" y="269812"/>
                      <a:pt x="498037" y="252836"/>
                      <a:pt x="518958" y="252836"/>
                    </a:cubicBezTo>
                    <a:close/>
                    <a:moveTo>
                      <a:pt x="81603" y="151716"/>
                    </a:moveTo>
                    <a:lnTo>
                      <a:pt x="146211" y="151716"/>
                    </a:lnTo>
                    <a:cubicBezTo>
                      <a:pt x="179049" y="151716"/>
                      <a:pt x="206814" y="178110"/>
                      <a:pt x="210819" y="213124"/>
                    </a:cubicBezTo>
                    <a:lnTo>
                      <a:pt x="227549" y="359935"/>
                    </a:lnTo>
                    <a:cubicBezTo>
                      <a:pt x="228973" y="372199"/>
                      <a:pt x="225146" y="384374"/>
                      <a:pt x="217137" y="393349"/>
                    </a:cubicBezTo>
                    <a:cubicBezTo>
                      <a:pt x="210285" y="401081"/>
                      <a:pt x="201119" y="405613"/>
                      <a:pt x="191152" y="406146"/>
                    </a:cubicBezTo>
                    <a:lnTo>
                      <a:pt x="177180" y="594992"/>
                    </a:lnTo>
                    <a:cubicBezTo>
                      <a:pt x="176646" y="601568"/>
                      <a:pt x="171129" y="606722"/>
                      <a:pt x="164543" y="606722"/>
                    </a:cubicBezTo>
                    <a:lnTo>
                      <a:pt x="63271" y="606722"/>
                    </a:lnTo>
                    <a:cubicBezTo>
                      <a:pt x="56685" y="606722"/>
                      <a:pt x="51168" y="601568"/>
                      <a:pt x="50634" y="594992"/>
                    </a:cubicBezTo>
                    <a:lnTo>
                      <a:pt x="36662" y="406146"/>
                    </a:lnTo>
                    <a:cubicBezTo>
                      <a:pt x="26784" y="405613"/>
                      <a:pt x="17529" y="401081"/>
                      <a:pt x="10677" y="393349"/>
                    </a:cubicBezTo>
                    <a:cubicBezTo>
                      <a:pt x="2668" y="384374"/>
                      <a:pt x="-1070" y="372199"/>
                      <a:pt x="265" y="359935"/>
                    </a:cubicBezTo>
                    <a:lnTo>
                      <a:pt x="17084" y="213124"/>
                    </a:lnTo>
                    <a:cubicBezTo>
                      <a:pt x="21000" y="178110"/>
                      <a:pt x="48765" y="151716"/>
                      <a:pt x="81603" y="151716"/>
                    </a:cubicBezTo>
                    <a:close/>
                    <a:moveTo>
                      <a:pt x="392406" y="75787"/>
                    </a:moveTo>
                    <a:lnTo>
                      <a:pt x="443059" y="75787"/>
                    </a:lnTo>
                    <a:cubicBezTo>
                      <a:pt x="450092" y="75787"/>
                      <a:pt x="455700" y="81476"/>
                      <a:pt x="455700" y="88497"/>
                    </a:cubicBezTo>
                    <a:cubicBezTo>
                      <a:pt x="455700" y="95430"/>
                      <a:pt x="450092" y="101119"/>
                      <a:pt x="443059" y="101119"/>
                    </a:cubicBezTo>
                    <a:lnTo>
                      <a:pt x="392406" y="101119"/>
                    </a:lnTo>
                    <a:cubicBezTo>
                      <a:pt x="371486" y="101119"/>
                      <a:pt x="354483" y="118095"/>
                      <a:pt x="354483" y="139072"/>
                    </a:cubicBezTo>
                    <a:lnTo>
                      <a:pt x="354483" y="303326"/>
                    </a:lnTo>
                    <a:lnTo>
                      <a:pt x="443059" y="303326"/>
                    </a:lnTo>
                    <a:cubicBezTo>
                      <a:pt x="450092" y="303326"/>
                      <a:pt x="455700" y="309015"/>
                      <a:pt x="455700" y="316037"/>
                    </a:cubicBezTo>
                    <a:cubicBezTo>
                      <a:pt x="455700" y="322970"/>
                      <a:pt x="450092" y="328658"/>
                      <a:pt x="443059" y="328658"/>
                    </a:cubicBezTo>
                    <a:lnTo>
                      <a:pt x="354483" y="328658"/>
                    </a:lnTo>
                    <a:lnTo>
                      <a:pt x="354483" y="493002"/>
                    </a:lnTo>
                    <a:cubicBezTo>
                      <a:pt x="354483" y="513889"/>
                      <a:pt x="371486" y="530866"/>
                      <a:pt x="392406" y="530866"/>
                    </a:cubicBezTo>
                    <a:lnTo>
                      <a:pt x="443059" y="530866"/>
                    </a:lnTo>
                    <a:cubicBezTo>
                      <a:pt x="450092" y="530866"/>
                      <a:pt x="455700" y="536554"/>
                      <a:pt x="455700" y="543576"/>
                    </a:cubicBezTo>
                    <a:cubicBezTo>
                      <a:pt x="455700" y="550509"/>
                      <a:pt x="450092" y="556197"/>
                      <a:pt x="443059" y="556197"/>
                    </a:cubicBezTo>
                    <a:lnTo>
                      <a:pt x="392406" y="556197"/>
                    </a:lnTo>
                    <a:cubicBezTo>
                      <a:pt x="357510" y="556197"/>
                      <a:pt x="329112" y="527844"/>
                      <a:pt x="329112" y="493002"/>
                    </a:cubicBezTo>
                    <a:lnTo>
                      <a:pt x="329112" y="328658"/>
                    </a:lnTo>
                    <a:lnTo>
                      <a:pt x="265818" y="328658"/>
                    </a:lnTo>
                    <a:cubicBezTo>
                      <a:pt x="258785" y="328658"/>
                      <a:pt x="253177" y="322970"/>
                      <a:pt x="253177" y="316037"/>
                    </a:cubicBezTo>
                    <a:cubicBezTo>
                      <a:pt x="253177" y="309015"/>
                      <a:pt x="258785" y="303326"/>
                      <a:pt x="265818" y="303326"/>
                    </a:cubicBezTo>
                    <a:lnTo>
                      <a:pt x="329112" y="303326"/>
                    </a:lnTo>
                    <a:lnTo>
                      <a:pt x="329112" y="139072"/>
                    </a:lnTo>
                    <a:cubicBezTo>
                      <a:pt x="329112" y="104230"/>
                      <a:pt x="357510" y="75787"/>
                      <a:pt x="392406" y="75787"/>
                    </a:cubicBezTo>
                    <a:close/>
                    <a:moveTo>
                      <a:pt x="518958" y="25333"/>
                    </a:moveTo>
                    <a:lnTo>
                      <a:pt x="569613" y="25333"/>
                    </a:lnTo>
                    <a:cubicBezTo>
                      <a:pt x="590623" y="25333"/>
                      <a:pt x="607627" y="42309"/>
                      <a:pt x="607627" y="63195"/>
                    </a:cubicBezTo>
                    <a:lnTo>
                      <a:pt x="607627" y="113766"/>
                    </a:lnTo>
                    <a:cubicBezTo>
                      <a:pt x="607627" y="134652"/>
                      <a:pt x="590623" y="151716"/>
                      <a:pt x="569613" y="151716"/>
                    </a:cubicBezTo>
                    <a:lnTo>
                      <a:pt x="518958" y="151716"/>
                    </a:lnTo>
                    <a:cubicBezTo>
                      <a:pt x="498037" y="151716"/>
                      <a:pt x="481033" y="134652"/>
                      <a:pt x="481033" y="113766"/>
                    </a:cubicBezTo>
                    <a:lnTo>
                      <a:pt x="481033" y="63195"/>
                    </a:lnTo>
                    <a:cubicBezTo>
                      <a:pt x="481033" y="42309"/>
                      <a:pt x="498037" y="25333"/>
                      <a:pt x="518958" y="25333"/>
                    </a:cubicBezTo>
                    <a:close/>
                    <a:moveTo>
                      <a:pt x="113916" y="0"/>
                    </a:moveTo>
                    <a:cubicBezTo>
                      <a:pt x="148855" y="0"/>
                      <a:pt x="177178" y="28292"/>
                      <a:pt x="177178" y="63192"/>
                    </a:cubicBezTo>
                    <a:cubicBezTo>
                      <a:pt x="177178" y="98092"/>
                      <a:pt x="148855" y="126384"/>
                      <a:pt x="113916" y="126384"/>
                    </a:cubicBezTo>
                    <a:cubicBezTo>
                      <a:pt x="78977" y="126384"/>
                      <a:pt x="50654" y="98092"/>
                      <a:pt x="50654" y="63192"/>
                    </a:cubicBezTo>
                    <a:cubicBezTo>
                      <a:pt x="50654" y="28292"/>
                      <a:pt x="78977" y="0"/>
                      <a:pt x="113916"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cxnSp>
            <p:nvCxnSpPr>
              <p:cNvPr id="29" name="直接连接符 28">
                <a:extLst>
                  <a:ext uri="{FF2B5EF4-FFF2-40B4-BE49-F238E27FC236}">
                    <a16:creationId xmlns:a16="http://schemas.microsoft.com/office/drawing/2014/main" xmlns="" id="{A5457031-1B96-4537-984C-83B0A2E3BAA2}"/>
                  </a:ext>
                </a:extLst>
              </p:cNvPr>
              <p:cNvCxnSpPr/>
              <p:nvPr/>
            </p:nvCxnSpPr>
            <p:spPr>
              <a:xfrm>
                <a:off x="660400" y="2565685"/>
                <a:ext cx="40031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cxnSp>
          <p:nvCxnSpPr>
            <p:cNvPr id="14" name="直接连接符 13">
              <a:extLst>
                <a:ext uri="{FF2B5EF4-FFF2-40B4-BE49-F238E27FC236}">
                  <a16:creationId xmlns:a16="http://schemas.microsoft.com/office/drawing/2014/main" xmlns="" id="{ABC902F1-3431-4839-8A2D-4CF4ECE13C57}"/>
                </a:ext>
              </a:extLst>
            </p:cNvPr>
            <p:cNvCxnSpPr/>
            <p:nvPr/>
          </p:nvCxnSpPr>
          <p:spPr>
            <a:xfrm>
              <a:off x="7534758" y="4521544"/>
              <a:ext cx="398414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5" name="iśḷidé">
              <a:extLst>
                <a:ext uri="{FF2B5EF4-FFF2-40B4-BE49-F238E27FC236}">
                  <a16:creationId xmlns:a16="http://schemas.microsoft.com/office/drawing/2014/main" xmlns="" id="{2A15F6D8-5248-4D3B-A8B4-73510B7A8B1F}"/>
                </a:ext>
              </a:extLst>
            </p:cNvPr>
            <p:cNvSpPr/>
            <p:nvPr/>
          </p:nvSpPr>
          <p:spPr bwMode="auto">
            <a:xfrm>
              <a:off x="7548645" y="1193260"/>
              <a:ext cx="326884" cy="354658"/>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cxnSp>
          <p:nvCxnSpPr>
            <p:cNvPr id="17" name="直接连接符 16">
              <a:extLst>
                <a:ext uri="{FF2B5EF4-FFF2-40B4-BE49-F238E27FC236}">
                  <a16:creationId xmlns:a16="http://schemas.microsoft.com/office/drawing/2014/main" xmlns="" id="{63CC6AE9-9E58-49F9-B3B3-C7CFF1C40D1C}"/>
                </a:ext>
              </a:extLst>
            </p:cNvPr>
            <p:cNvCxnSpPr/>
            <p:nvPr/>
          </p:nvCxnSpPr>
          <p:spPr>
            <a:xfrm>
              <a:off x="7534758" y="1578112"/>
              <a:ext cx="398414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51428" y="2753763"/>
            <a:ext cx="3862458" cy="3293209"/>
          </a:xfrm>
          <a:prstGeom prst="rect">
            <a:avLst/>
          </a:prstGeom>
        </p:spPr>
        <p:txBody>
          <a:bodyPr wrap="square">
            <a:spAutoFit/>
          </a:bodyPr>
          <a:lstStyle/>
          <a:p>
            <a:r>
              <a:rPr lang="zh-CN" altLang="en-US" sz="1600" dirty="0"/>
              <a:t>如上提到的，维护服务可能失败，可能是因为它们不能按时完成失效改正，或者是执行的改正失败并需要一次重复的改正。</a:t>
            </a:r>
          </a:p>
          <a:p>
            <a:r>
              <a:rPr lang="zh-CN" altLang="en-US" sz="1600" dirty="0"/>
              <a:t>如果一个顾客召唤同先前一次召唤之后假设已经解决了的软件失效问题有关，它通常被看成是维护服务失效。在实际使用中，许多机构把重复召唤的时间框限制在三个月内，然而这个时期的长短可能由于故障的类型或一些其他机构准则不同而不同。维护重复修复失效（</a:t>
            </a:r>
            <a:r>
              <a:rPr lang="en-US" altLang="zh-CN" sz="1600" dirty="0"/>
              <a:t>Maintenance Repeated repair Failure</a:t>
            </a:r>
            <a:r>
              <a:rPr lang="zh-CN" altLang="en-US" sz="1600" dirty="0"/>
              <a:t>，</a:t>
            </a:r>
            <a:r>
              <a:rPr lang="en-US" altLang="zh-CN" sz="1600" dirty="0" err="1"/>
              <a:t>MRepF</a:t>
            </a:r>
            <a:r>
              <a:rPr lang="zh-CN" altLang="en-US" sz="1600" dirty="0"/>
              <a:t>）度量的定义如下</a:t>
            </a:r>
            <a:r>
              <a:rPr lang="zh-CN" altLang="en-US" sz="1600" dirty="0" smtClean="0"/>
              <a:t>：</a:t>
            </a:r>
            <a:endParaRPr lang="en-US" altLang="zh-CN" sz="1600" dirty="0" smtClean="0"/>
          </a:p>
          <a:p>
            <a:r>
              <a:rPr lang="en-US" altLang="zh-CN" sz="1600" dirty="0" err="1" smtClean="0"/>
              <a:t>MRepF</a:t>
            </a:r>
            <a:r>
              <a:rPr lang="en-US" altLang="zh-CN" sz="1600" dirty="0" smtClean="0"/>
              <a:t>=</a:t>
            </a:r>
            <a:r>
              <a:rPr lang="en-US" altLang="zh-CN" sz="1600" dirty="0" err="1" smtClean="0"/>
              <a:t>RepYF</a:t>
            </a:r>
            <a:r>
              <a:rPr lang="en-US" altLang="zh-CN" sz="1600" dirty="0" smtClean="0"/>
              <a:t>/NYF</a:t>
            </a:r>
            <a:endParaRPr lang="zh-CN" altLang="en-US" sz="1600" dirty="0"/>
          </a:p>
        </p:txBody>
      </p:sp>
      <p:sp>
        <p:nvSpPr>
          <p:cNvPr id="33" name="矩形 32"/>
          <p:cNvSpPr/>
          <p:nvPr/>
        </p:nvSpPr>
        <p:spPr>
          <a:xfrm>
            <a:off x="815888" y="2006602"/>
            <a:ext cx="2646878" cy="461665"/>
          </a:xfrm>
          <a:prstGeom prst="rect">
            <a:avLst/>
          </a:prstGeom>
        </p:spPr>
        <p:txBody>
          <a:bodyPr wrap="none">
            <a:spAutoFit/>
          </a:bodyPr>
          <a:lstStyle/>
          <a:p>
            <a:r>
              <a:rPr lang="zh-CN" altLang="en-US" sz="2400" dirty="0">
                <a:latin typeface="华文行楷" pitchFamily="2" charset="-122"/>
                <a:ea typeface="华文行楷" pitchFamily="2" charset="-122"/>
              </a:rPr>
              <a:t>维护服务失效度量</a:t>
            </a:r>
          </a:p>
        </p:txBody>
      </p:sp>
      <p:sp>
        <p:nvSpPr>
          <p:cNvPr id="34" name="矩形 33"/>
          <p:cNvSpPr/>
          <p:nvPr/>
        </p:nvSpPr>
        <p:spPr>
          <a:xfrm>
            <a:off x="8188433" y="1168755"/>
            <a:ext cx="2954655" cy="461665"/>
          </a:xfrm>
          <a:prstGeom prst="rect">
            <a:avLst/>
          </a:prstGeom>
        </p:spPr>
        <p:txBody>
          <a:bodyPr wrap="none">
            <a:spAutoFit/>
          </a:bodyPr>
          <a:lstStyle/>
          <a:p>
            <a:r>
              <a:rPr lang="zh-CN" altLang="en-US" sz="2400" dirty="0">
                <a:latin typeface="华文行楷" pitchFamily="2" charset="-122"/>
                <a:ea typeface="华文行楷" pitchFamily="2" charset="-122"/>
              </a:rPr>
              <a:t>软件系统可用性度量</a:t>
            </a:r>
          </a:p>
        </p:txBody>
      </p:sp>
      <p:sp>
        <p:nvSpPr>
          <p:cNvPr id="35" name="矩形 34"/>
          <p:cNvSpPr/>
          <p:nvPr/>
        </p:nvSpPr>
        <p:spPr>
          <a:xfrm>
            <a:off x="7712087" y="1798512"/>
            <a:ext cx="4380105" cy="2123658"/>
          </a:xfrm>
          <a:prstGeom prst="rect">
            <a:avLst/>
          </a:prstGeom>
        </p:spPr>
        <p:txBody>
          <a:bodyPr wrap="square">
            <a:spAutoFit/>
          </a:bodyPr>
          <a:lstStyle/>
          <a:p>
            <a:r>
              <a:rPr lang="zh-CN" altLang="en-US" sz="1600" dirty="0"/>
              <a:t>用户度量区分：</a:t>
            </a:r>
          </a:p>
          <a:p>
            <a:r>
              <a:rPr lang="zh-CN" altLang="en-US" sz="1600" dirty="0"/>
              <a:t>完全可用</a:t>
            </a:r>
            <a:r>
              <a:rPr lang="en-US" altLang="zh-CN" sz="1600" dirty="0"/>
              <a:t>——</a:t>
            </a:r>
            <a:r>
              <a:rPr lang="zh-CN" altLang="en-US" sz="1600" dirty="0"/>
              <a:t>所有的软件系统功能都正常地运行。</a:t>
            </a:r>
          </a:p>
          <a:p>
            <a:r>
              <a:rPr lang="zh-CN" altLang="en-US" sz="1600" dirty="0"/>
              <a:t>关键可用</a:t>
            </a:r>
            <a:r>
              <a:rPr lang="en-US" altLang="zh-CN" sz="1600" dirty="0"/>
              <a:t>——</a:t>
            </a:r>
            <a:r>
              <a:rPr lang="zh-CN" altLang="en-US" sz="1600" dirty="0"/>
              <a:t>没有关键功能的失效（但是不关键的功能可能失效）。</a:t>
            </a:r>
          </a:p>
          <a:p>
            <a:r>
              <a:rPr lang="zh-CN" altLang="en-US" sz="1600" dirty="0"/>
              <a:t>整体不可用</a:t>
            </a:r>
            <a:r>
              <a:rPr lang="en-US" altLang="zh-CN" sz="1600" dirty="0"/>
              <a:t>——</a:t>
            </a:r>
            <a:r>
              <a:rPr lang="zh-CN" altLang="en-US" sz="1600" dirty="0"/>
              <a:t>所有的软件系统功能都失效。</a:t>
            </a:r>
          </a:p>
          <a:p>
            <a:r>
              <a:rPr lang="zh-CN" altLang="en-US" dirty="0"/>
              <a:t/>
            </a:r>
            <a:br>
              <a:rPr lang="zh-CN" altLang="en-US" dirty="0"/>
            </a:br>
            <a:endParaRPr lang="zh-CN" altLang="en-US" dirty="0"/>
          </a:p>
        </p:txBody>
      </p:sp>
      <p:sp>
        <p:nvSpPr>
          <p:cNvPr id="10" name="AutoShape 2"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4"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6" descr="https://timgsa.baidu.com/timg?image&amp;quality=80&amp;size=b9999_10000&amp;sec=1557596998705&amp;di=7c9f52071a2d9d1a732fb58e912a47ac&amp;imgtype=0&amp;src=http%3A%2F%2Fimg1.ph.126.net%2FPYX6KOobCGAkL7f8tO2Fbg%3D%3D%2F634163122546327078.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1983474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a:t>
            </a:r>
            <a:r>
              <a:rPr lang="zh-CN" altLang="en-US" dirty="0" smtClean="0"/>
              <a:t>适应性维护</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9</a:t>
            </a:fld>
            <a:endParaRPr lang="zh-CN" altLang="en-US"/>
          </a:p>
        </p:txBody>
      </p:sp>
      <p:sp>
        <p:nvSpPr>
          <p:cNvPr id="5" name="TextBox 4"/>
          <p:cNvSpPr txBox="1"/>
          <p:nvPr/>
        </p:nvSpPr>
        <p:spPr>
          <a:xfrm>
            <a:off x="351691" y="1793628"/>
            <a:ext cx="5512778" cy="3046988"/>
          </a:xfrm>
          <a:prstGeom prst="rect">
            <a:avLst/>
          </a:prstGeom>
          <a:noFill/>
        </p:spPr>
        <p:txBody>
          <a:bodyPr wrap="square" rtlCol="0">
            <a:spAutoFit/>
          </a:bodyPr>
          <a:lstStyle/>
          <a:p>
            <a:r>
              <a:rPr lang="zh-CN" altLang="en-US" sz="2400" dirty="0"/>
              <a:t>计算机领域的各个方面发展变化十分迅速，经常会出现新的系统或新的版本，外部设备及其他系统原件经常在改变，而应用软件的使用时间，往往比原先的系统环境使用时间更为长久，因此，常需对软件加以改造，使之适应于新的环境。为使软件产品在新的环境下仍能使用而进行的维护，称为适应性维护。</a:t>
            </a:r>
          </a:p>
        </p:txBody>
      </p:sp>
      <p:pic>
        <p:nvPicPr>
          <p:cNvPr id="1026" name="Picture 2" descr="https://timgsa.baidu.com/timg?image&amp;quality=80&amp;size=b9999_10000&amp;sec=1557596998708&amp;di=a0eb2f35433d803907c81f1f561cc14f&amp;imgtype=0&amp;src=http%3A%2F%2Fi0.article.fd.zol-img.com.cn%2Ft_s640x2000%2Fg5%2FM00%2F0E%2F05%2FChMkJ1dqUsuIcrKFAATyM0EObksAAS2pQPOQxMABPJL97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6531" y="1369297"/>
            <a:ext cx="6096000" cy="435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67489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c2abdb06-b479-484f-9e04-0cb30f5778f9"/>
</p:tagLst>
</file>

<file path=ppt/tags/tag2.xml><?xml version="1.0" encoding="utf-8"?>
<p:tagLst xmlns:a="http://schemas.openxmlformats.org/drawingml/2006/main" xmlns:r="http://schemas.openxmlformats.org/officeDocument/2006/relationships" xmlns:p="http://schemas.openxmlformats.org/presentationml/2006/main">
  <p:tag name="ISLIDE.DIAGRAM" val="206cb7d8-6181-4b22-b3d9-ea98bd0a80c6"/>
</p:tagLst>
</file>

<file path=ppt/tags/tag3.xml><?xml version="1.0" encoding="utf-8"?>
<p:tagLst xmlns:a="http://schemas.openxmlformats.org/drawingml/2006/main" xmlns:r="http://schemas.openxmlformats.org/officeDocument/2006/relationships" xmlns:p="http://schemas.openxmlformats.org/presentationml/2006/main">
  <p:tag name="ISLIDE.DIAGRAM" val="bf5d4b25-22dc-473a-b4aa-26e808e2eedf"/>
</p:tagLst>
</file>

<file path=ppt/tags/tag4.xml><?xml version="1.0" encoding="utf-8"?>
<p:tagLst xmlns:a="http://schemas.openxmlformats.org/drawingml/2006/main" xmlns:r="http://schemas.openxmlformats.org/officeDocument/2006/relationships" xmlns:p="http://schemas.openxmlformats.org/presentationml/2006/main">
  <p:tag name="ISLIDE.DIAGRAM" val="5d34ce67-ce96-4a6d-85c6-e65e4036e792"/>
</p:tagLst>
</file>

<file path=ppt/tags/tag5.xml><?xml version="1.0" encoding="utf-8"?>
<p:tagLst xmlns:a="http://schemas.openxmlformats.org/drawingml/2006/main" xmlns:r="http://schemas.openxmlformats.org/officeDocument/2006/relationships" xmlns:p="http://schemas.openxmlformats.org/presentationml/2006/main">
  <p:tag name="ISLIDE.DIAGRAM" val="5d34ce67-ce96-4a6d-85c6-e65e4036e792"/>
</p:tagLst>
</file>

<file path=ppt/tags/tag6.xml><?xml version="1.0" encoding="utf-8"?>
<p:tagLst xmlns:a="http://schemas.openxmlformats.org/drawingml/2006/main" xmlns:r="http://schemas.openxmlformats.org/officeDocument/2006/relationships" xmlns:p="http://schemas.openxmlformats.org/presentationml/2006/main">
  <p:tag name="ISLIDE.DIAGRAM" val="fd4b59f4-1752-4c59-89d5-468a72e9fd15"/>
</p:tagLst>
</file>

<file path=ppt/tags/tag7.xml><?xml version="1.0" encoding="utf-8"?>
<p:tagLst xmlns:a="http://schemas.openxmlformats.org/drawingml/2006/main" xmlns:r="http://schemas.openxmlformats.org/officeDocument/2006/relationships" xmlns:p="http://schemas.openxmlformats.org/presentationml/2006/main">
  <p:tag name="ISLIDE.DIAGRAM" val="c24c738b-52cb-41c3-bf6b-54817b2ddd15"/>
</p:tagLst>
</file>

<file path=ppt/tags/tag8.xml><?xml version="1.0" encoding="utf-8"?>
<p:tagLst xmlns:a="http://schemas.openxmlformats.org/drawingml/2006/main" xmlns:r="http://schemas.openxmlformats.org/officeDocument/2006/relationships" xmlns:p="http://schemas.openxmlformats.org/presentationml/2006/main">
  <p:tag name="ISLIDE.DIAGRAM" val="9da3d3c5-0c12-463b-bfb4-2469ef926948"/>
</p:tagLst>
</file>

<file path=ppt/tags/tag9.xml><?xml version="1.0" encoding="utf-8"?>
<p:tagLst xmlns:a="http://schemas.openxmlformats.org/drawingml/2006/main" xmlns:r="http://schemas.openxmlformats.org/officeDocument/2006/relationships" xmlns:p="http://schemas.openxmlformats.org/presentationml/2006/main">
  <p:tag name="ISLIDE.DIAGRAM" val="03ab9fac-60e3-4472-8d5a-c571a639d585"/>
</p:tagLst>
</file>

<file path=ppt/theme/theme1.xml><?xml version="1.0" encoding="utf-8"?>
<a:theme xmlns:a="http://schemas.openxmlformats.org/drawingml/2006/main" name="主题5">
  <a:themeElements>
    <a:clrScheme name="自定义 34">
      <a:dk1>
        <a:srgbClr val="000000"/>
      </a:dk1>
      <a:lt1>
        <a:srgbClr val="FFFFFF"/>
      </a:lt1>
      <a:dk2>
        <a:srgbClr val="778495"/>
      </a:dk2>
      <a:lt2>
        <a:srgbClr val="F2F2F2"/>
      </a:lt2>
      <a:accent1>
        <a:srgbClr val="F15931"/>
      </a:accent1>
      <a:accent2>
        <a:srgbClr val="666666"/>
      </a:accent2>
      <a:accent3>
        <a:srgbClr val="727272"/>
      </a:accent3>
      <a:accent4>
        <a:srgbClr val="999999"/>
      </a:accent4>
      <a:accent5>
        <a:srgbClr val="9B8357"/>
      </a:accent5>
      <a:accent6>
        <a:srgbClr val="94A088"/>
      </a:accent6>
      <a:hlink>
        <a:srgbClr val="F15931"/>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主题5" id="{B8EDB911-D765-4A7B-BBC7-40DBB672FBA6}" vid="{AECAB1C0-5DF6-436C-85E8-20094DBE11C0}"/>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480</TotalTime>
  <Words>2958</Words>
  <Application>Microsoft Office PowerPoint</Application>
  <PresentationFormat>自定义</PresentationFormat>
  <Paragraphs>288</Paragraphs>
  <Slides>37</Slides>
  <Notes>0</Notes>
  <HiddenSlides>0</HiddenSlides>
  <MMClips>0</MMClips>
  <ScaleCrop>false</ScaleCrop>
  <HeadingPairs>
    <vt:vector size="4" baseType="variant">
      <vt:variant>
        <vt:lpstr>主题</vt:lpstr>
      </vt:variant>
      <vt:variant>
        <vt:i4>2</vt:i4>
      </vt:variant>
      <vt:variant>
        <vt:lpstr>幻灯片标题</vt:lpstr>
      </vt:variant>
      <vt:variant>
        <vt:i4>37</vt:i4>
      </vt:variant>
    </vt:vector>
  </HeadingPairs>
  <TitlesOfParts>
    <vt:vector size="39" baseType="lpstr">
      <vt:lpstr>主题5</vt:lpstr>
      <vt:lpstr>OfficePLUS</vt:lpstr>
      <vt:lpstr>第八章   维护</vt:lpstr>
      <vt:lpstr>维护</vt:lpstr>
      <vt:lpstr>PowerPoint 演示文稿</vt:lpstr>
      <vt:lpstr>软件维护的定义</vt:lpstr>
      <vt:lpstr>1.1改正性维护</vt:lpstr>
      <vt:lpstr>软件改正性维护度量</vt:lpstr>
      <vt:lpstr>软件修改性维护度量</vt:lpstr>
      <vt:lpstr>软件修改性维护度量</vt:lpstr>
      <vt:lpstr>1.2适应性维护</vt:lpstr>
      <vt:lpstr>1.2适应性维护</vt:lpstr>
      <vt:lpstr>1.3完善性维护</vt:lpstr>
      <vt:lpstr>1.4预防性维护</vt:lpstr>
      <vt:lpstr>1.4预防性维护</vt:lpstr>
      <vt:lpstr>1.4预防性维护</vt:lpstr>
      <vt:lpstr>1.4预防性维护例子</vt:lpstr>
      <vt:lpstr>1.5软件维护占比</vt:lpstr>
      <vt:lpstr>QUESTION</vt:lpstr>
      <vt:lpstr>QUESTION</vt:lpstr>
      <vt:lpstr>软件维护的特点</vt:lpstr>
      <vt:lpstr>软件维护的特点</vt:lpstr>
      <vt:lpstr>2.1结构化维护与非结构化维护差别巨大</vt:lpstr>
      <vt:lpstr>2.1结构化维护与非结构化维护差别巨大</vt:lpstr>
      <vt:lpstr>2.1结构化维护与非结构化维护差别巨大</vt:lpstr>
      <vt:lpstr>2.1结构化维护与非结构化维护差别巨大</vt:lpstr>
      <vt:lpstr>2.1结构化维护与非结构化维护差别巨大</vt:lpstr>
      <vt:lpstr>2.2软件维护的代价昂贵</vt:lpstr>
      <vt:lpstr>2.2软件维护的代价昂贵</vt:lpstr>
      <vt:lpstr>2.2软件维护的代价昂贵</vt:lpstr>
      <vt:lpstr>2.2软件维护的代价昂贵</vt:lpstr>
      <vt:lpstr>2.2软件维护的代价昂贵</vt:lpstr>
      <vt:lpstr>2.3维护的问题很多</vt:lpstr>
      <vt:lpstr>2.3维护的问题很多</vt:lpstr>
      <vt:lpstr>2.3维护的问题很多</vt:lpstr>
      <vt:lpstr>QUESTION</vt:lpstr>
      <vt:lpstr>参考文献</vt:lpstr>
      <vt:lpstr>小组分工</vt:lpstr>
      <vt:lpstr>PowerPoint 演示文稿</vt:lpstr>
    </vt:vector>
  </TitlesOfParts>
  <Manager>iSlide</Manager>
  <Company>iSlide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Admin</cp:lastModifiedBy>
  <cp:revision>53</cp:revision>
  <cp:lastPrinted>2017-09-04T16:00:00Z</cp:lastPrinted>
  <dcterms:created xsi:type="dcterms:W3CDTF">2017-09-04T16:00:00Z</dcterms:created>
  <dcterms:modified xsi:type="dcterms:W3CDTF">2019-05-14T03:08:20Z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b7ccc1b2-cf53-4400-957a-3ac962aedd74</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2019-02-27T09:00:27.0957360Z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29a73ade-5399-4364-bfa6-1effcffefd72</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